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46" r:id="rId3"/>
    <p:sldId id="261" r:id="rId4"/>
    <p:sldId id="345" r:id="rId5"/>
    <p:sldId id="293" r:id="rId6"/>
    <p:sldId id="301" r:id="rId7"/>
    <p:sldId id="314" r:id="rId8"/>
    <p:sldId id="315" r:id="rId9"/>
    <p:sldId id="316" r:id="rId10"/>
    <p:sldId id="323" r:id="rId11"/>
    <p:sldId id="349" r:id="rId12"/>
    <p:sldId id="325" r:id="rId13"/>
    <p:sldId id="326" r:id="rId14"/>
    <p:sldId id="338" r:id="rId15"/>
    <p:sldId id="339" r:id="rId16"/>
    <p:sldId id="340" r:id="rId17"/>
    <p:sldId id="330" r:id="rId18"/>
    <p:sldId id="351" r:id="rId19"/>
    <p:sldId id="365" r:id="rId20"/>
    <p:sldId id="353" r:id="rId21"/>
    <p:sldId id="333" r:id="rId22"/>
    <p:sldId id="336" r:id="rId23"/>
    <p:sldId id="354" r:id="rId24"/>
    <p:sldId id="335" r:id="rId25"/>
    <p:sldId id="358" r:id="rId26"/>
    <p:sldId id="364" r:id="rId27"/>
    <p:sldId id="363" r:id="rId28"/>
    <p:sldId id="348" r:id="rId29"/>
    <p:sldId id="356" r:id="rId30"/>
    <p:sldId id="320" r:id="rId31"/>
    <p:sldId id="359" r:id="rId32"/>
    <p:sldId id="362" r:id="rId33"/>
    <p:sldId id="350" r:id="rId34"/>
    <p:sldId id="355" r:id="rId35"/>
    <p:sldId id="361" r:id="rId36"/>
    <p:sldId id="318" r:id="rId37"/>
    <p:sldId id="324" r:id="rId38"/>
    <p:sldId id="347" r:id="rId39"/>
    <p:sldId id="357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FF00"/>
    <a:srgbClr val="1EB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/>
    <p:restoredTop sz="94647"/>
  </p:normalViewPr>
  <p:slideViewPr>
    <p:cSldViewPr snapToGrid="0" snapToObjects="1">
      <p:cViewPr varScale="1">
        <p:scale>
          <a:sx n="138" d="100"/>
          <a:sy n="138" d="100"/>
        </p:scale>
        <p:origin x="184" y="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9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8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9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76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6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1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2CB6-7A0C-0144-A5A2-93E982165D2A}" type="datetimeFigureOut">
              <a:rPr lang="en-US" smtClean="0"/>
              <a:t>11/6/18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A6B84-AEA2-1249-8A41-25C1EE694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17176" y="1512046"/>
            <a:ext cx="7772400" cy="1470025"/>
          </a:xfrm>
        </p:spPr>
        <p:txBody>
          <a:bodyPr/>
          <a:lstStyle/>
          <a:p>
            <a:r>
              <a:rPr lang="en-US" dirty="0"/>
              <a:t>Review on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90706" y="5036786"/>
            <a:ext cx="6962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David Gfeller</a:t>
            </a:r>
          </a:p>
          <a:p>
            <a:pPr algn="ctr"/>
            <a:r>
              <a:rPr lang="en-US" dirty="0"/>
              <a:t>Computational Cancer Biology</a:t>
            </a:r>
          </a:p>
          <a:p>
            <a:pPr algn="ctr"/>
            <a:r>
              <a:rPr lang="en-US" dirty="0"/>
              <a:t>Ludwig Center for Cancer research</a:t>
            </a:r>
          </a:p>
          <a:p>
            <a:pPr algn="ctr"/>
            <a:r>
              <a:rPr lang="en-US" dirty="0" err="1"/>
              <a:t>david.gfeller@unil.ch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670E19-8E78-FC48-84D3-68FBE75BF51C}"/>
              </a:ext>
            </a:extLst>
          </p:cNvPr>
          <p:cNvSpPr txBox="1">
            <a:spLocks/>
          </p:cNvSpPr>
          <p:nvPr/>
        </p:nvSpPr>
        <p:spPr>
          <a:xfrm>
            <a:off x="717176" y="2982071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>
                    <a:lumMod val="50000"/>
                  </a:schemeClr>
                </a:solidFill>
              </a:rPr>
              <a:t>Focus on Immunology and Cancer</a:t>
            </a:r>
          </a:p>
        </p:txBody>
      </p:sp>
    </p:spTree>
    <p:extLst>
      <p:ext uri="{BB962C8B-B14F-4D97-AF65-F5344CB8AC3E}">
        <p14:creationId xmlns:p14="http://schemas.microsoft.com/office/powerpoint/2010/main" val="307213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 of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298"/>
            <a:ext cx="7098145" cy="4439051"/>
          </a:xfrm>
        </p:spPr>
        <p:txBody>
          <a:bodyPr>
            <a:noAutofit/>
          </a:bodyPr>
          <a:lstStyle/>
          <a:p>
            <a:pPr marL="357188" lvl="1">
              <a:buFont typeface="Arial" panose="020B0604020202020204" pitchFamily="34" charset="0"/>
              <a:buChar char="•"/>
            </a:pPr>
            <a:r>
              <a:rPr lang="en-US" dirty="0"/>
              <a:t>Unbiased identification of (new) cell types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dirty="0"/>
              <a:t>Monitoring changes in gene expression in each cell type separately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dirty="0"/>
              <a:t>Predictions of new markers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dirty="0"/>
              <a:t>TCR or BCR reconstruction in T and B cells (more generally, DNA barcoding for cell tracking)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dirty="0"/>
              <a:t>Reconstruction of differentiation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10</a:t>
            </a:fld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25E9EF3-2EE7-224B-AC41-288BA273E044}"/>
              </a:ext>
            </a:extLst>
          </p:cNvPr>
          <p:cNvSpPr/>
          <p:nvPr/>
        </p:nvSpPr>
        <p:spPr>
          <a:xfrm>
            <a:off x="7130475" y="1917298"/>
            <a:ext cx="378690" cy="4058629"/>
          </a:xfrm>
          <a:prstGeom prst="rightBrace">
            <a:avLst>
              <a:gd name="adj1" fmla="val 3272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BDBFAE-0F91-6941-8B9D-75782F89030D}"/>
              </a:ext>
            </a:extLst>
          </p:cNvPr>
          <p:cNvSpPr txBox="1"/>
          <p:nvPr/>
        </p:nvSpPr>
        <p:spPr>
          <a:xfrm>
            <a:off x="7564584" y="3484947"/>
            <a:ext cx="14962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from comparative immunology</a:t>
            </a:r>
          </a:p>
        </p:txBody>
      </p:sp>
    </p:spTree>
    <p:extLst>
      <p:ext uri="{BB962C8B-B14F-4D97-AF65-F5344CB8AC3E}">
        <p14:creationId xmlns:p14="http://schemas.microsoft.com/office/powerpoint/2010/main" val="3757535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 of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298"/>
            <a:ext cx="8372648" cy="4439051"/>
          </a:xfrm>
        </p:spPr>
        <p:txBody>
          <a:bodyPr>
            <a:noAutofit/>
          </a:bodyPr>
          <a:lstStyle/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Unbiased identification of (new) cell types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Monitoring changes in gene expression in each cell type separately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Predictions of new markers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TCR or BCR reconstruction in T and B cells (more generally, DNA barcoding for cell tracking)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Reconstruction of differentiation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1DD39-EEF0-5F4A-9BC8-2C7E2381E99F}"/>
              </a:ext>
            </a:extLst>
          </p:cNvPr>
          <p:cNvSpPr/>
          <p:nvPr/>
        </p:nvSpPr>
        <p:spPr>
          <a:xfrm>
            <a:off x="833716" y="1917298"/>
            <a:ext cx="7144871" cy="5748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93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Cell type identification </a:t>
            </a:r>
            <a:r>
              <a:rPr lang="mr-IN" sz="3200" dirty="0"/>
              <a:t>–</a:t>
            </a:r>
            <a:r>
              <a:rPr lang="en-US" sz="3200" dirty="0"/>
              <a:t> example of immune cell in zebrafish </a:t>
            </a:r>
            <a:r>
              <a:rPr lang="en-US" sz="2200" dirty="0"/>
              <a:t>[Carmona,</a:t>
            </a:r>
            <a:r>
              <a:rPr lang="mr-IN" sz="2200" dirty="0"/>
              <a:t>…</a:t>
            </a:r>
            <a:r>
              <a:rPr lang="en-US" sz="2200" dirty="0"/>
              <a:t>, Gfeller Genome Research 2017]</a:t>
            </a:r>
            <a:br>
              <a:rPr lang="en-US" sz="2200" dirty="0"/>
            </a:br>
            <a:r>
              <a:rPr lang="en-US" sz="3200" dirty="0"/>
              <a:t>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17234" y="2038991"/>
            <a:ext cx="4623608" cy="4422809"/>
            <a:chOff x="-1332656" y="1124744"/>
            <a:chExt cx="5494075" cy="4797152"/>
          </a:xfrm>
        </p:grpSpPr>
        <p:pic>
          <p:nvPicPr>
            <p:cNvPr id="5" name="Picture 4" descr="vertebratesTre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32656" y="1124744"/>
              <a:ext cx="5494075" cy="479715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2855353" y="5292398"/>
              <a:ext cx="1080120" cy="36004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 W3" charset="0"/>
                <a:cs typeface="ヒラギノ角ゴ Pro W3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3044475" y="3842397"/>
            <a:ext cx="4680520" cy="83099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Adaptive immune system</a:t>
            </a:r>
          </a:p>
          <a:p>
            <a:pPr algn="ctr"/>
            <a:r>
              <a:rPr lang="en-US" dirty="0"/>
              <a:t>(TCR, BCR, RAG, MHC)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1912" y="4110599"/>
            <a:ext cx="2815135" cy="1441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000" dirty="0"/>
              <a:t>Little known beyond mammals:</a:t>
            </a:r>
            <a:endParaRPr lang="en-US" sz="2000" i="1" dirty="0"/>
          </a:p>
          <a:p>
            <a:pPr algn="ctr">
              <a:lnSpc>
                <a:spcPct val="110000"/>
              </a:lnSpc>
            </a:pPr>
            <a:r>
              <a:rPr lang="en-US" sz="2000" i="1" dirty="0"/>
              <a:t>Lack of lineage-specific antibodies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60254" y="2038991"/>
            <a:ext cx="1048292" cy="729407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3"/>
          </p:cNvCxnSpPr>
          <p:nvPr/>
        </p:nvCxnSpPr>
        <p:spPr>
          <a:xfrm>
            <a:off x="3608546" y="2403695"/>
            <a:ext cx="2929842" cy="4184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38388" y="2237566"/>
            <a:ext cx="235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Most of our understanding of immune cells come from mouse or human</a:t>
            </a:r>
          </a:p>
        </p:txBody>
      </p:sp>
    </p:spTree>
    <p:extLst>
      <p:ext uri="{BB962C8B-B14F-4D97-AF65-F5344CB8AC3E}">
        <p14:creationId xmlns:p14="http://schemas.microsoft.com/office/powerpoint/2010/main" val="147063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</a:t>
            </a:r>
            <a:r>
              <a:rPr lang="en-US" dirty="0" err="1"/>
              <a:t>transcriptomics</a:t>
            </a:r>
            <a:r>
              <a:rPr lang="en-US" dirty="0"/>
              <a:t> of </a:t>
            </a:r>
            <a:r>
              <a:rPr lang="en-US" dirty="0" err="1"/>
              <a:t>lck</a:t>
            </a:r>
            <a:r>
              <a:rPr lang="en-US" dirty="0"/>
              <a:t>+ cells in </a:t>
            </a:r>
            <a:r>
              <a:rPr lang="en-US" dirty="0" err="1"/>
              <a:t>zebrafish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7" t="26667" b="39641"/>
          <a:stretch/>
        </p:blipFill>
        <p:spPr>
          <a:xfrm>
            <a:off x="251520" y="1797660"/>
            <a:ext cx="2692401" cy="855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2556" y="2529736"/>
            <a:ext cx="1548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lck</a:t>
            </a:r>
            <a:r>
              <a:rPr lang="en-US" sz="2000" dirty="0" err="1"/>
              <a:t>:</a:t>
            </a:r>
            <a:r>
              <a:rPr lang="en-US" sz="2000" i="1" dirty="0" err="1"/>
              <a:t>GFP</a:t>
            </a:r>
            <a:r>
              <a:rPr lang="en-US" sz="2000" i="1" dirty="0"/>
              <a:t> </a:t>
            </a:r>
            <a:r>
              <a:rPr lang="en-US" sz="2000" dirty="0"/>
              <a:t>line 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907704" y="2949788"/>
            <a:ext cx="1872208" cy="7920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</a:rPr>
              <a:t>Spleen dissection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355976" y="2085692"/>
            <a:ext cx="2592288" cy="7920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GFP+ single-cell </a:t>
            </a:r>
          </a:p>
          <a:p>
            <a:pPr algn="ctr"/>
            <a:r>
              <a:rPr lang="en-US" sz="2000" dirty="0"/>
              <a:t>FACS index sorting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355976" y="3741876"/>
            <a:ext cx="2592288" cy="108012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Smart-Seq2 </a:t>
            </a:r>
          </a:p>
          <a:p>
            <a:pPr algn="ctr"/>
            <a:r>
              <a:rPr lang="en-US" sz="2000" dirty="0"/>
              <a:t>Single-cell + bulk </a:t>
            </a:r>
          </a:p>
          <a:p>
            <a:pPr algn="ctr"/>
            <a:r>
              <a:rPr lang="en-US" sz="2000" dirty="0"/>
              <a:t>RNA-</a:t>
            </a:r>
            <a:r>
              <a:rPr lang="en-US" sz="2000" dirty="0" err="1"/>
              <a:t>Seq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 bwMode="auto">
          <a:xfrm>
            <a:off x="4355976" y="5254044"/>
            <a:ext cx="2592288" cy="86409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/>
              <a:t>Illumina</a:t>
            </a:r>
            <a:r>
              <a:rPr lang="en-US" sz="2000" dirty="0"/>
              <a:t> Sequencing &amp; data processing</a:t>
            </a:r>
          </a:p>
        </p:txBody>
      </p:sp>
      <p:cxnSp>
        <p:nvCxnSpPr>
          <p:cNvPr id="10" name="Straight Arrow Connector 9"/>
          <p:cNvCxnSpPr>
            <a:endCxn id="6" idx="0"/>
          </p:cNvCxnSpPr>
          <p:nvPr/>
        </p:nvCxnSpPr>
        <p:spPr bwMode="auto">
          <a:xfrm>
            <a:off x="2339752" y="2373724"/>
            <a:ext cx="504056" cy="5760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stCxn id="6" idx="3"/>
            <a:endCxn id="7" idx="1"/>
          </p:cNvCxnSpPr>
          <p:nvPr/>
        </p:nvCxnSpPr>
        <p:spPr bwMode="auto">
          <a:xfrm flipV="1">
            <a:off x="3779912" y="2481736"/>
            <a:ext cx="576064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7" idx="2"/>
            <a:endCxn id="8" idx="0"/>
          </p:cNvCxnSpPr>
          <p:nvPr/>
        </p:nvCxnSpPr>
        <p:spPr bwMode="auto">
          <a:xfrm>
            <a:off x="5652120" y="2877780"/>
            <a:ext cx="0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8" idx="2"/>
            <a:endCxn id="9" idx="0"/>
          </p:cNvCxnSpPr>
          <p:nvPr/>
        </p:nvCxnSpPr>
        <p:spPr bwMode="auto">
          <a:xfrm>
            <a:off x="5652120" y="4821996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6372200" y="3021796"/>
            <a:ext cx="2592288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FSC+SSC+GFP</a:t>
            </a:r>
          </a:p>
        </p:txBody>
      </p:sp>
      <p:cxnSp>
        <p:nvCxnSpPr>
          <p:cNvPr id="15" name="Straight Arrow Connector 14"/>
          <p:cNvCxnSpPr>
            <a:stCxn id="7" idx="3"/>
            <a:endCxn id="14" idx="0"/>
          </p:cNvCxnSpPr>
          <p:nvPr/>
        </p:nvCxnSpPr>
        <p:spPr bwMode="auto">
          <a:xfrm>
            <a:off x="6948264" y="2481736"/>
            <a:ext cx="720080" cy="5400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Rounded Rectangle 15"/>
          <p:cNvSpPr/>
          <p:nvPr/>
        </p:nvSpPr>
        <p:spPr bwMode="auto">
          <a:xfrm>
            <a:off x="1043608" y="5069770"/>
            <a:ext cx="2880320" cy="12241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/>
              <a:t>278 single-cell </a:t>
            </a:r>
            <a:r>
              <a:rPr lang="en-US" sz="2000" dirty="0" err="1"/>
              <a:t>transcriptomes</a:t>
            </a:r>
            <a:endParaRPr lang="en-US" sz="2000" dirty="0"/>
          </a:p>
          <a:p>
            <a:pPr algn="ctr"/>
            <a:r>
              <a:rPr lang="en-US" sz="2000" dirty="0"/>
              <a:t>[3 samples, 2 fish]</a:t>
            </a:r>
          </a:p>
        </p:txBody>
      </p:sp>
      <p:cxnSp>
        <p:nvCxnSpPr>
          <p:cNvPr id="17" name="Straight Arrow Connector 16"/>
          <p:cNvCxnSpPr>
            <a:stCxn id="9" idx="1"/>
            <a:endCxn id="16" idx="3"/>
          </p:cNvCxnSpPr>
          <p:nvPr/>
        </p:nvCxnSpPr>
        <p:spPr bwMode="auto">
          <a:xfrm flipH="1" flipV="1">
            <a:off x="3923928" y="5681838"/>
            <a:ext cx="432048" cy="42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67417" y="3928154"/>
            <a:ext cx="2028638" cy="69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200" b="1" dirty="0"/>
              <a:t>Ana </a:t>
            </a:r>
            <a:r>
              <a:rPr lang="en-US" sz="1200" b="1" dirty="0" err="1"/>
              <a:t>Cvejic</a:t>
            </a:r>
            <a:r>
              <a:rPr lang="en-US" sz="1200" b="1" dirty="0"/>
              <a:t> </a:t>
            </a:r>
            <a:r>
              <a:rPr lang="en-US" sz="1200" dirty="0"/>
              <a:t>and </a:t>
            </a:r>
            <a:r>
              <a:rPr lang="en-US" sz="1200" b="1" dirty="0"/>
              <a:t>Sarah </a:t>
            </a:r>
            <a:r>
              <a:rPr lang="en-US" sz="1200" b="1" dirty="0" err="1"/>
              <a:t>Teichmann</a:t>
            </a:r>
            <a:r>
              <a:rPr lang="en-US" sz="1200" b="1" dirty="0"/>
              <a:t> </a:t>
            </a:r>
          </a:p>
          <a:p>
            <a:pPr algn="ctr">
              <a:lnSpc>
                <a:spcPct val="110000"/>
              </a:lnSpc>
            </a:pPr>
            <a:r>
              <a:rPr lang="en-US" sz="1200" dirty="0"/>
              <a:t>Sanger Institute, UK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43258" y="6488668"/>
            <a:ext cx="440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[Carmona,</a:t>
            </a:r>
            <a:r>
              <a:rPr lang="mr-IN" dirty="0"/>
              <a:t>…</a:t>
            </a:r>
            <a:r>
              <a:rPr lang="en-US" dirty="0"/>
              <a:t>,Gfeller Genome Research 2017]</a:t>
            </a:r>
          </a:p>
        </p:txBody>
      </p:sp>
    </p:spTree>
    <p:extLst>
      <p:ext uri="{BB962C8B-B14F-4D97-AF65-F5344CB8AC3E}">
        <p14:creationId xmlns:p14="http://schemas.microsoft.com/office/powerpoint/2010/main" val="202328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Single-cell </a:t>
            </a:r>
            <a:r>
              <a:rPr lang="en-US" dirty="0" err="1"/>
              <a:t>transcriptomics</a:t>
            </a:r>
            <a:r>
              <a:rPr lang="en-US" dirty="0"/>
              <a:t> of </a:t>
            </a:r>
            <a:r>
              <a:rPr lang="en-US" dirty="0" err="1"/>
              <a:t>lck</a:t>
            </a:r>
            <a:r>
              <a:rPr lang="en-US" dirty="0"/>
              <a:t>+ cells in </a:t>
            </a:r>
            <a:r>
              <a:rPr lang="en-US" dirty="0" err="1"/>
              <a:t>zebrafish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 bwMode="auto">
          <a:xfrm>
            <a:off x="755576" y="3014628"/>
            <a:ext cx="2520280" cy="86409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5576" y="2645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~12’000 genes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-416313" y="3258217"/>
            <a:ext cx="187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263 cells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23528" y="20785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/>
              <a:t>Single cell </a:t>
            </a:r>
            <a:r>
              <a:rPr lang="en-US" sz="1800" u="sng" dirty="0" err="1"/>
              <a:t>RNASeq</a:t>
            </a:r>
            <a:r>
              <a:rPr lang="en-US" sz="1800" u="sng" dirty="0"/>
              <a:t> data: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755576" y="3086636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755576" y="3158644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755576" y="3239036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755576" y="3302660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755576" y="3374668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755576" y="3446676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755576" y="3527068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755576" y="3590692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755576" y="3662700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>
            <a:off x="755576" y="3734708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755576" y="3806716"/>
            <a:ext cx="25202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4" name="Straight Connector 73"/>
          <p:cNvCxnSpPr/>
          <p:nvPr/>
        </p:nvCxnSpPr>
        <p:spPr bwMode="auto">
          <a:xfrm flipH="1">
            <a:off x="89959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5" name="Straight Connector 74"/>
          <p:cNvCxnSpPr/>
          <p:nvPr/>
        </p:nvCxnSpPr>
        <p:spPr bwMode="auto">
          <a:xfrm flipH="1">
            <a:off x="82758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H="1">
            <a:off x="97160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 flipH="1">
            <a:off x="103522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 flipH="1">
            <a:off x="110723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Connector 78"/>
          <p:cNvCxnSpPr/>
          <p:nvPr/>
        </p:nvCxnSpPr>
        <p:spPr bwMode="auto">
          <a:xfrm flipH="1">
            <a:off x="118762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 flipH="1">
            <a:off x="125963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 flipH="1">
            <a:off x="133164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 flipH="1">
            <a:off x="139526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 flipH="1">
            <a:off x="1475656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 flipH="1">
            <a:off x="154766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 flipH="1">
            <a:off x="161967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 flipH="1">
            <a:off x="169168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 flipH="1">
            <a:off x="1763688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 flipH="1">
            <a:off x="182731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9" name="Straight Connector 88"/>
          <p:cNvCxnSpPr/>
          <p:nvPr/>
        </p:nvCxnSpPr>
        <p:spPr bwMode="auto">
          <a:xfrm flipH="1">
            <a:off x="190770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/>
          <p:nvPr/>
        </p:nvCxnSpPr>
        <p:spPr bwMode="auto">
          <a:xfrm flipH="1">
            <a:off x="197971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1" name="Straight Connector 90"/>
          <p:cNvCxnSpPr/>
          <p:nvPr/>
        </p:nvCxnSpPr>
        <p:spPr bwMode="auto">
          <a:xfrm flipH="1">
            <a:off x="205172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2" name="Straight Connector 91"/>
          <p:cNvCxnSpPr/>
          <p:nvPr/>
        </p:nvCxnSpPr>
        <p:spPr bwMode="auto">
          <a:xfrm flipH="1">
            <a:off x="213211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3" name="Straight Connector 92"/>
          <p:cNvCxnSpPr/>
          <p:nvPr/>
        </p:nvCxnSpPr>
        <p:spPr bwMode="auto">
          <a:xfrm flipH="1">
            <a:off x="2195736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226774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/>
          <p:nvPr/>
        </p:nvCxnSpPr>
        <p:spPr bwMode="auto">
          <a:xfrm flipH="1">
            <a:off x="233975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6" name="Straight Connector 95"/>
          <p:cNvCxnSpPr/>
          <p:nvPr/>
        </p:nvCxnSpPr>
        <p:spPr bwMode="auto">
          <a:xfrm flipH="1">
            <a:off x="2403376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7" name="Straight Connector 96"/>
          <p:cNvCxnSpPr/>
          <p:nvPr/>
        </p:nvCxnSpPr>
        <p:spPr bwMode="auto">
          <a:xfrm flipH="1">
            <a:off x="247538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8" name="Straight Connector 97"/>
          <p:cNvCxnSpPr/>
          <p:nvPr/>
        </p:nvCxnSpPr>
        <p:spPr bwMode="auto">
          <a:xfrm flipH="1">
            <a:off x="2555776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9" name="Straight Connector 98"/>
          <p:cNvCxnSpPr/>
          <p:nvPr/>
        </p:nvCxnSpPr>
        <p:spPr bwMode="auto">
          <a:xfrm flipH="1">
            <a:off x="262778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2691408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1" name="Straight Connector 100"/>
          <p:cNvCxnSpPr/>
          <p:nvPr/>
        </p:nvCxnSpPr>
        <p:spPr bwMode="auto">
          <a:xfrm flipH="1">
            <a:off x="277180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/>
          <p:nvPr/>
        </p:nvCxnSpPr>
        <p:spPr bwMode="auto">
          <a:xfrm flipH="1">
            <a:off x="2843808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3" name="Straight Connector 102"/>
          <p:cNvCxnSpPr/>
          <p:nvPr/>
        </p:nvCxnSpPr>
        <p:spPr bwMode="auto">
          <a:xfrm flipH="1">
            <a:off x="2915816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297944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3059832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6" name="Straight Connector 105"/>
          <p:cNvCxnSpPr/>
          <p:nvPr/>
        </p:nvCxnSpPr>
        <p:spPr bwMode="auto">
          <a:xfrm flipH="1">
            <a:off x="3131840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" name="Straight Connector 106"/>
          <p:cNvCxnSpPr/>
          <p:nvPr/>
        </p:nvCxnSpPr>
        <p:spPr bwMode="auto">
          <a:xfrm flipH="1">
            <a:off x="3195464" y="3014628"/>
            <a:ext cx="8384" cy="8640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8" name="Bent-Up Arrow 107"/>
          <p:cNvSpPr/>
          <p:nvPr/>
        </p:nvSpPr>
        <p:spPr bwMode="auto">
          <a:xfrm rot="5400000">
            <a:off x="2123728" y="3734708"/>
            <a:ext cx="1008112" cy="1440160"/>
          </a:xfrm>
          <a:prstGeom prst="bentUpArrow">
            <a:avLst>
              <a:gd name="adj1" fmla="val 16601"/>
              <a:gd name="adj2" fmla="val 22201"/>
              <a:gd name="adj3" fmla="val 25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1115616" y="495884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/>
              <a:t>Dimensionality reduction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292080" y="229454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MDS </a:t>
            </a:r>
            <a:r>
              <a:rPr lang="mr-IN" sz="1800" dirty="0"/>
              <a:t>–</a:t>
            </a:r>
            <a:r>
              <a:rPr lang="en-US" sz="1800" dirty="0"/>
              <a:t> 2D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83568" y="5701890"/>
            <a:ext cx="3096344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800" u="sng" dirty="0"/>
              <a:t>Multi-dimensional scaling: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sym typeface="Wingdings"/>
              </a:rPr>
              <a:t>Preserves distances in 2D</a:t>
            </a:r>
            <a:endParaRPr lang="en-US" sz="1800" dirty="0"/>
          </a:p>
        </p:txBody>
      </p:sp>
      <p:pic>
        <p:nvPicPr>
          <p:cNvPr id="112" name="Picture 111" descr="Screen Shot 2017-09-22 at 10.39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54588"/>
            <a:ext cx="4545471" cy="4022655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 bwMode="auto">
          <a:xfrm>
            <a:off x="3995936" y="2582580"/>
            <a:ext cx="288032" cy="50405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2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/>
      <p:bldP spid="110" grpId="0"/>
      <p:bldP spid="1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Clustering</a:t>
            </a:r>
          </a:p>
        </p:txBody>
      </p:sp>
      <p:pic>
        <p:nvPicPr>
          <p:cNvPr id="4" name="Picture 3" descr="Fish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5474" r="49663" b="25366"/>
          <a:stretch/>
        </p:blipFill>
        <p:spPr>
          <a:xfrm>
            <a:off x="467544" y="2101095"/>
            <a:ext cx="3925956" cy="3528392"/>
          </a:xfrm>
          <a:prstGeom prst="rect">
            <a:avLst/>
          </a:prstGeom>
        </p:spPr>
      </p:pic>
      <p:pic>
        <p:nvPicPr>
          <p:cNvPr id="5" name="Picture 4" descr="Fish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4" t="13734" r="7672" b="25366"/>
          <a:stretch/>
        </p:blipFill>
        <p:spPr>
          <a:xfrm>
            <a:off x="5076056" y="1925318"/>
            <a:ext cx="3132666" cy="3632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2458" y="1535661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5948877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In mammals, </a:t>
            </a:r>
            <a:r>
              <a:rPr lang="en-US" sz="1800" dirty="0" err="1"/>
              <a:t>Lck</a:t>
            </a:r>
            <a:r>
              <a:rPr lang="en-US" sz="1800" dirty="0"/>
              <a:t> is expressed in both T and NK cells, and some myeloid cells.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1525031"/>
            <a:ext cx="309634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3 main clusters </a:t>
            </a:r>
          </a:p>
          <a:p>
            <a:pPr algn="ctr"/>
            <a:r>
              <a:rPr lang="en-US" sz="1400" dirty="0"/>
              <a:t>(max silhouette coefficient)</a:t>
            </a:r>
          </a:p>
        </p:txBody>
      </p:sp>
    </p:spTree>
    <p:extLst>
      <p:ext uri="{BB962C8B-B14F-4D97-AF65-F5344CB8AC3E}">
        <p14:creationId xmlns:p14="http://schemas.microsoft.com/office/powerpoint/2010/main" val="13937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31"/>
            <a:ext cx="8229600" cy="1143000"/>
          </a:xfrm>
        </p:spPr>
        <p:txBody>
          <a:bodyPr/>
          <a:lstStyle/>
          <a:p>
            <a:r>
              <a:rPr lang="en-US" dirty="0"/>
              <a:t>Cluster annotation</a:t>
            </a:r>
          </a:p>
        </p:txBody>
      </p:sp>
      <p:pic>
        <p:nvPicPr>
          <p:cNvPr id="4" name="Picture 3" descr="Fig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r="61765"/>
          <a:stretch/>
        </p:blipFill>
        <p:spPr>
          <a:xfrm>
            <a:off x="4677111" y="1418713"/>
            <a:ext cx="4219911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9159" y="2718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T-cell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41407" y="423080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NK-cell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311" y="19172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Myeloid cells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019" y="5227426"/>
            <a:ext cx="8198184" cy="80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/>
              <a:t>Known markers of cell type are very clearly expressed in distinct clusters.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en-US" sz="2000" dirty="0"/>
              <a:t>First evidence of NK cells in non-mammalian species</a:t>
            </a:r>
          </a:p>
        </p:txBody>
      </p:sp>
      <p:pic>
        <p:nvPicPr>
          <p:cNvPr id="11" name="Picture 10" descr="Fish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" t="15474" r="49663" b="25366"/>
          <a:stretch/>
        </p:blipFill>
        <p:spPr>
          <a:xfrm>
            <a:off x="286108" y="1418713"/>
            <a:ext cx="4249771" cy="381941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77111" y="6359690"/>
            <a:ext cx="4400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[Carmona,</a:t>
            </a:r>
            <a:r>
              <a:rPr lang="mr-IN" dirty="0"/>
              <a:t>…</a:t>
            </a:r>
            <a:r>
              <a:rPr lang="en-US" dirty="0"/>
              <a:t>, Gfeller Genome Research 2017]</a:t>
            </a:r>
          </a:p>
        </p:txBody>
      </p:sp>
    </p:spTree>
    <p:extLst>
      <p:ext uri="{BB962C8B-B14F-4D97-AF65-F5344CB8AC3E}">
        <p14:creationId xmlns:p14="http://schemas.microsoft.com/office/powerpoint/2010/main" val="141635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Cell-type identifications in single-cell 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3860"/>
            <a:ext cx="5378824" cy="50055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000" dirty="0"/>
              <a:t>Clustering and low-dimensionality reduction techniques.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Annotate the clusters based on known markers.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If not possible with clustering, directly use markers (but more noisy and not unbiased).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Always try to validate (e.g., forward and side-scatter or staining when using flow </a:t>
            </a:r>
            <a:r>
              <a:rPr lang="en-US" sz="2000" dirty="0" err="1"/>
              <a:t>cytometry</a:t>
            </a:r>
            <a:r>
              <a:rPr lang="en-US" sz="2000" dirty="0"/>
              <a:t>, imaging).</a:t>
            </a:r>
          </a:p>
        </p:txBody>
      </p:sp>
      <p:pic>
        <p:nvPicPr>
          <p:cNvPr id="4" name="Picture 3" descr="Fig2.pdf">
            <a:extLst>
              <a:ext uri="{FF2B5EF4-FFF2-40B4-BE49-F238E27FC236}">
                <a16:creationId xmlns:a16="http://schemas.microsoft.com/office/drawing/2014/main" id="{155FF292-46FA-F944-9453-05FB288CE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72" r="-1133"/>
          <a:stretch/>
        </p:blipFill>
        <p:spPr>
          <a:xfrm>
            <a:off x="6266330" y="3979700"/>
            <a:ext cx="2278197" cy="2859783"/>
          </a:xfrm>
          <a:prstGeom prst="rect">
            <a:avLst/>
          </a:prstGeom>
        </p:spPr>
      </p:pic>
      <p:pic>
        <p:nvPicPr>
          <p:cNvPr id="6" name="Picture 5" descr="Fig2.pdf">
            <a:extLst>
              <a:ext uri="{FF2B5EF4-FFF2-40B4-BE49-F238E27FC236}">
                <a16:creationId xmlns:a16="http://schemas.microsoft.com/office/drawing/2014/main" id="{497B1B94-B115-DC41-8984-C908DA460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r="61765"/>
          <a:stretch/>
        </p:blipFill>
        <p:spPr>
          <a:xfrm>
            <a:off x="5926833" y="1503810"/>
            <a:ext cx="2617694" cy="232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 of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298"/>
            <a:ext cx="8372648" cy="4439051"/>
          </a:xfrm>
        </p:spPr>
        <p:txBody>
          <a:bodyPr>
            <a:noAutofit/>
          </a:bodyPr>
          <a:lstStyle/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Unbiased identification of (new) cell types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Monitoring changes in gene expression in each cell type separately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Predictions of new markers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TCR or BCR reconstruction in T and B cells (more generally, DNA barcoding for cell tracking)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Reconstruction of differentiation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1DD39-EEF0-5F4A-9BC8-2C7E2381E99F}"/>
              </a:ext>
            </a:extLst>
          </p:cNvPr>
          <p:cNvSpPr/>
          <p:nvPr/>
        </p:nvSpPr>
        <p:spPr>
          <a:xfrm>
            <a:off x="842682" y="3579863"/>
            <a:ext cx="4643718" cy="5748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2AB0B-5BA8-E549-8E43-B2088D31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Differential expression between clusters</a:t>
            </a:r>
          </a:p>
        </p:txBody>
      </p:sp>
      <p:pic>
        <p:nvPicPr>
          <p:cNvPr id="4" name="Picture 3" descr="Fig2.pdf">
            <a:extLst>
              <a:ext uri="{FF2B5EF4-FFF2-40B4-BE49-F238E27FC236}">
                <a16:creationId xmlns:a16="http://schemas.microsoft.com/office/drawing/2014/main" id="{252C459D-2E5D-824B-9999-78140633D3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r="61765"/>
          <a:stretch/>
        </p:blipFill>
        <p:spPr>
          <a:xfrm>
            <a:off x="352089" y="2170568"/>
            <a:ext cx="4219911" cy="3744416"/>
          </a:xfrm>
          <a:prstGeom prst="rect">
            <a:avLst/>
          </a:prstGeom>
        </p:spPr>
      </p:pic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7ABF1095-BF76-5C44-B41A-75F46A70983E}"/>
              </a:ext>
            </a:extLst>
          </p:cNvPr>
          <p:cNvSpPr/>
          <p:nvPr/>
        </p:nvSpPr>
        <p:spPr>
          <a:xfrm rot="20169769">
            <a:off x="1837901" y="3284386"/>
            <a:ext cx="1030983" cy="4506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FB71893F-2EC6-794B-8178-4B8D65CEBB7F}"/>
              </a:ext>
            </a:extLst>
          </p:cNvPr>
          <p:cNvSpPr/>
          <p:nvPr/>
        </p:nvSpPr>
        <p:spPr>
          <a:xfrm rot="16833425">
            <a:off x="2500893" y="3698825"/>
            <a:ext cx="1030983" cy="4506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E33B07A0-7AD3-4740-9B7E-4A29EC38D7BD}"/>
              </a:ext>
            </a:extLst>
          </p:cNvPr>
          <p:cNvSpPr/>
          <p:nvPr/>
        </p:nvSpPr>
        <p:spPr>
          <a:xfrm rot="1908709">
            <a:off x="1705729" y="4074316"/>
            <a:ext cx="1030983" cy="4506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5348D-DEFD-F947-89B5-D1100ACE5F92}"/>
              </a:ext>
            </a:extLst>
          </p:cNvPr>
          <p:cNvSpPr txBox="1"/>
          <p:nvPr/>
        </p:nvSpPr>
        <p:spPr>
          <a:xfrm>
            <a:off x="5618008" y="1713987"/>
            <a:ext cx="22444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 cells: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tcf7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cd8a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ctla4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cd28</a:t>
            </a:r>
          </a:p>
          <a:p>
            <a:endParaRPr lang="en-US" dirty="0"/>
          </a:p>
          <a:p>
            <a:r>
              <a:rPr lang="en-US" dirty="0"/>
              <a:t>NK cells: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prf1.2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gzm</a:t>
            </a:r>
            <a:r>
              <a:rPr lang="en-US" dirty="0"/>
              <a:t>-like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nitr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fasl</a:t>
            </a:r>
            <a:endParaRPr lang="en-US" dirty="0"/>
          </a:p>
          <a:p>
            <a:endParaRPr lang="en-US" dirty="0"/>
          </a:p>
          <a:p>
            <a:r>
              <a:rPr lang="en-US" dirty="0"/>
              <a:t>Myeloid-like cells: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nkl.3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spi1b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csf2rb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3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13C1D-22A7-0C42-8220-4D5B6A57F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expression profiling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6F9EF-D894-1B42-8381-68E653E4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Widely used in biology for </a:t>
            </a:r>
            <a:r>
              <a:rPr lang="en-US" u="sng" dirty="0"/>
              <a:t>unbiased</a:t>
            </a:r>
            <a:r>
              <a:rPr lang="en-US" dirty="0"/>
              <a:t> analysis of which/how much a gene is expressed in a sample.</a:t>
            </a:r>
          </a:p>
          <a:p>
            <a:pPr lvl="1"/>
            <a:r>
              <a:rPr lang="en-US" dirty="0"/>
              <a:t>Microarrays ( 2000 – 2010 )</a:t>
            </a:r>
          </a:p>
          <a:p>
            <a:pPr lvl="1"/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( 2005 -&gt; now )</a:t>
            </a:r>
          </a:p>
          <a:p>
            <a:pPr lvl="1"/>
            <a:endParaRPr lang="en-US" dirty="0"/>
          </a:p>
          <a:p>
            <a:r>
              <a:rPr lang="en-US" dirty="0"/>
              <a:t>One of the main application: compare the level of expression between samples.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1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 of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298"/>
            <a:ext cx="8372648" cy="4439051"/>
          </a:xfrm>
        </p:spPr>
        <p:txBody>
          <a:bodyPr>
            <a:noAutofit/>
          </a:bodyPr>
          <a:lstStyle/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Unbiased identification of (new) cell types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Monitoring changes in gene expression in each cell type separately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Predictions of new markers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TCR or BCR reconstruction in T and B cells (more generally, DNA barcoding for cell tracking)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Reconstruction of differentiation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1DD39-EEF0-5F4A-9BC8-2C7E2381E99F}"/>
              </a:ext>
            </a:extLst>
          </p:cNvPr>
          <p:cNvSpPr/>
          <p:nvPr/>
        </p:nvSpPr>
        <p:spPr>
          <a:xfrm>
            <a:off x="779930" y="4157696"/>
            <a:ext cx="7234517" cy="15617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6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TCR reconstruction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3528" y="1762073"/>
            <a:ext cx="43924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932040" y="153530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Take all V, D and J regions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39552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971600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475656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1979712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2699792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3203848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3779912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211960" y="176207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932040" y="246211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Build all possible rearrangements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755576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1115616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1547664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1907704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2339752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699792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3131840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3491880" y="2410145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755576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1115616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>
            <a:off x="1547664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907704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2339752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2699792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>
            <a:off x="3131840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/>
          <p:nvPr/>
        </p:nvCxnSpPr>
        <p:spPr bwMode="auto">
          <a:xfrm>
            <a:off x="3491880" y="2842193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467544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9592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03648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907704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27784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131840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07904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139952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3568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71600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75656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3688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339752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627784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59832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347864" y="2039362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3568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71600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5656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63688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339752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27784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59832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47864" y="247141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51920" y="27089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…</a:t>
            </a:r>
            <a:endParaRPr lang="en-US" dirty="0"/>
          </a:p>
        </p:txBody>
      </p:sp>
      <p:sp>
        <p:nvSpPr>
          <p:cNvPr id="56" name="Right Brace 55"/>
          <p:cNvSpPr/>
          <p:nvPr/>
        </p:nvSpPr>
        <p:spPr bwMode="auto">
          <a:xfrm>
            <a:off x="4499992" y="2111370"/>
            <a:ext cx="144016" cy="1080120"/>
          </a:xfrm>
          <a:prstGeom prst="rightBrace">
            <a:avLst>
              <a:gd name="adj1" fmla="val 27146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32040" y="335699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Map </a:t>
            </a:r>
            <a:r>
              <a:rPr lang="en-US" sz="1800" dirty="0" err="1"/>
              <a:t>RNASeq</a:t>
            </a:r>
            <a:r>
              <a:rPr lang="en-US" sz="1800" dirty="0"/>
              <a:t> reads to this synthetic genome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932040" y="438833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/>
              <a:t>Reconstruct </a:t>
            </a:r>
            <a:r>
              <a:rPr lang="en-US" sz="1800" dirty="0" err="1"/>
              <a:t>contigs</a:t>
            </a:r>
            <a:r>
              <a:rPr lang="en-US" sz="1800" dirty="0"/>
              <a:t> that span both a V and J regions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0926" y="5243805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Automatic pairing of alpha and beta chains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3419872" y="2842193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2627784" y="2842193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" name="Straight Connector 61"/>
          <p:cNvCxnSpPr/>
          <p:nvPr/>
        </p:nvCxnSpPr>
        <p:spPr bwMode="auto">
          <a:xfrm>
            <a:off x="1835696" y="2842193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62"/>
          <p:cNvCxnSpPr/>
          <p:nvPr/>
        </p:nvCxnSpPr>
        <p:spPr bwMode="auto">
          <a:xfrm>
            <a:off x="1043608" y="2842193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3419872" y="2410145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2627784" y="2410145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1835696" y="2410145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1043608" y="2410145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67"/>
          <p:cNvCxnSpPr/>
          <p:nvPr/>
        </p:nvCxnSpPr>
        <p:spPr bwMode="auto">
          <a:xfrm>
            <a:off x="2447764" y="1762073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2195736" y="1412776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</a:t>
            </a: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2267744" y="3727776"/>
            <a:ext cx="14401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1" name="Straight Connector 70"/>
          <p:cNvCxnSpPr/>
          <p:nvPr/>
        </p:nvCxnSpPr>
        <p:spPr bwMode="auto">
          <a:xfrm>
            <a:off x="683568" y="4768116"/>
            <a:ext cx="1584176" cy="1451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2" name="Straight Connector 71"/>
          <p:cNvCxnSpPr/>
          <p:nvPr/>
        </p:nvCxnSpPr>
        <p:spPr bwMode="auto">
          <a:xfrm flipV="1">
            <a:off x="2339752" y="4768116"/>
            <a:ext cx="972108" cy="145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1511660" y="4768116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447764" y="4768116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J4</a:t>
            </a:r>
          </a:p>
        </p:txBody>
      </p:sp>
      <p:cxnSp>
        <p:nvCxnSpPr>
          <p:cNvPr id="75" name="Straight Connector 74"/>
          <p:cNvCxnSpPr/>
          <p:nvPr/>
        </p:nvCxnSpPr>
        <p:spPr bwMode="auto">
          <a:xfrm>
            <a:off x="683568" y="3727775"/>
            <a:ext cx="1620180" cy="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" name="Straight Connector 75"/>
          <p:cNvCxnSpPr/>
          <p:nvPr/>
        </p:nvCxnSpPr>
        <p:spPr bwMode="auto">
          <a:xfrm flipV="1">
            <a:off x="2375756" y="3727775"/>
            <a:ext cx="936104" cy="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1547664" y="3738518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483768" y="3738518"/>
            <a:ext cx="432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J4</a:t>
            </a:r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2157636" y="3522494"/>
            <a:ext cx="1154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Connector 79"/>
          <p:cNvCxnSpPr/>
          <p:nvPr/>
        </p:nvCxnSpPr>
        <p:spPr bwMode="auto">
          <a:xfrm>
            <a:off x="2284636" y="3594502"/>
            <a:ext cx="59517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2231740" y="3293492"/>
            <a:ext cx="9001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2" name="Straight Connector 81"/>
          <p:cNvCxnSpPr/>
          <p:nvPr/>
        </p:nvCxnSpPr>
        <p:spPr bwMode="auto">
          <a:xfrm>
            <a:off x="1043608" y="3412386"/>
            <a:ext cx="133214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683568" y="4613357"/>
            <a:ext cx="2628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683568" y="3585716"/>
            <a:ext cx="12961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2267744" y="4782634"/>
            <a:ext cx="720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ADF00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3133204" y="5832450"/>
            <a:ext cx="4884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TraCer</a:t>
            </a:r>
            <a:r>
              <a:rPr lang="en-US" dirty="0"/>
              <a:t>: </a:t>
            </a:r>
            <a:r>
              <a:rPr lang="en-US" dirty="0" err="1"/>
              <a:t>Stubbington</a:t>
            </a:r>
            <a:r>
              <a:rPr lang="en-US" dirty="0"/>
              <a:t> et al. Nat Meth 2016</a:t>
            </a:r>
          </a:p>
          <a:p>
            <a:r>
              <a:rPr lang="en-US" dirty="0" err="1"/>
              <a:t>VDJPuzzle</a:t>
            </a:r>
            <a:r>
              <a:rPr lang="en-US" dirty="0"/>
              <a:t>: </a:t>
            </a:r>
            <a:r>
              <a:rPr lang="en-US" dirty="0" err="1"/>
              <a:t>Eltahla</a:t>
            </a:r>
            <a:r>
              <a:rPr lang="en-US" dirty="0"/>
              <a:t> et al., </a:t>
            </a:r>
            <a:r>
              <a:rPr lang="en-US" dirty="0" err="1"/>
              <a:t>Immunol</a:t>
            </a:r>
            <a:r>
              <a:rPr lang="en-US" dirty="0"/>
              <a:t> Cell Bio 2016</a:t>
            </a:r>
          </a:p>
          <a:p>
            <a:r>
              <a:rPr lang="en-US" dirty="0" err="1"/>
              <a:t>TRAPeS</a:t>
            </a:r>
            <a:r>
              <a:rPr lang="en-US" dirty="0"/>
              <a:t>: </a:t>
            </a:r>
            <a:r>
              <a:rPr lang="en-US" dirty="0" err="1"/>
              <a:t>Afik</a:t>
            </a:r>
            <a:r>
              <a:rPr lang="en-US" dirty="0"/>
              <a:t> et al., NAR 2017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23528" y="583245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Many resources (R/python):</a:t>
            </a:r>
          </a:p>
        </p:txBody>
      </p:sp>
    </p:spTree>
    <p:extLst>
      <p:ext uri="{BB962C8B-B14F-4D97-AF65-F5344CB8AC3E}">
        <p14:creationId xmlns:p14="http://schemas.microsoft.com/office/powerpoint/2010/main" val="23843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/>
      <p:bldP spid="59" grpId="0"/>
      <p:bldP spid="73" grpId="0"/>
      <p:bldP spid="74" grpId="0"/>
      <p:bldP spid="77" grpId="0"/>
      <p:bldP spid="78" grpId="0"/>
      <p:bldP spid="86" grpId="0"/>
      <p:bldP spid="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TCR reconstruction in the </a:t>
            </a:r>
            <a:r>
              <a:rPr lang="en-US" sz="3400" dirty="0" err="1"/>
              <a:t>zebrafish</a:t>
            </a:r>
            <a:r>
              <a:rPr lang="en-US" sz="3400" dirty="0"/>
              <a:t> example</a:t>
            </a:r>
          </a:p>
        </p:txBody>
      </p:sp>
      <p:pic>
        <p:nvPicPr>
          <p:cNvPr id="4" name="Picture 3" descr="MDSwithTC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" y="2126939"/>
            <a:ext cx="4248472" cy="37678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8885" y="2484283"/>
            <a:ext cx="370262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Tx/>
              <a:buChar char="-"/>
            </a:pPr>
            <a:r>
              <a:rPr lang="en-US" dirty="0"/>
              <a:t>Clear enrichment in reconstructed TCR in the T cell cluster.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180975" indent="-180975">
              <a:buFontTx/>
              <a:buChar char="-"/>
            </a:pPr>
            <a:r>
              <a:rPr lang="en-US" dirty="0"/>
              <a:t>Only successful for a subset of cells</a:t>
            </a:r>
          </a:p>
          <a:p>
            <a:pPr marL="742950" lvl="1" indent="-285750">
              <a:buFont typeface="Symbol" charset="0"/>
              <a:buChar char=""/>
            </a:pPr>
            <a:r>
              <a:rPr lang="en-US" dirty="0"/>
              <a:t>requires good coverage.</a:t>
            </a:r>
          </a:p>
          <a:p>
            <a:pPr marL="742950" lvl="1" indent="-285750">
              <a:buFont typeface="Symbol" charset="0"/>
              <a:buChar char=""/>
            </a:pPr>
            <a:endParaRPr lang="en-US" dirty="0"/>
          </a:p>
          <a:p>
            <a:pPr marL="180975" indent="-180975">
              <a:buFontTx/>
              <a:buChar char="-"/>
            </a:pPr>
            <a:r>
              <a:rPr lang="en-US" dirty="0"/>
              <a:t>Only beta chain (alpha locus not annotated in </a:t>
            </a:r>
            <a:r>
              <a:rPr lang="en-US" dirty="0" err="1"/>
              <a:t>zebrafish</a:t>
            </a:r>
            <a:r>
              <a:rPr lang="en-US" dirty="0"/>
              <a:t> genome)</a:t>
            </a:r>
          </a:p>
          <a:p>
            <a:pPr marL="742950" lvl="1" indent="-285750">
              <a:buFont typeface="Symbol" charset="0"/>
              <a:buChar char=""/>
            </a:pPr>
            <a:r>
              <a:rPr lang="en-US" dirty="0"/>
              <a:t>requires good annotation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01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Promises of single-cell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298"/>
            <a:ext cx="8372648" cy="4439051"/>
          </a:xfrm>
        </p:spPr>
        <p:txBody>
          <a:bodyPr>
            <a:noAutofit/>
          </a:bodyPr>
          <a:lstStyle/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Unbiased identification of (new) cell types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Monitoring changes in gene expression in each cell type separately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Predictions of new markers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TCR or BCR reconstruction in T and B cells (more generally, DNA barcoding for cell tracking)</a:t>
            </a:r>
          </a:p>
          <a:p>
            <a:pPr marL="357188" lvl="1">
              <a:buFont typeface="Arial" panose="020B0604020202020204" pitchFamily="34" charset="0"/>
              <a:buChar char="•"/>
            </a:pPr>
            <a:r>
              <a:rPr lang="en-US" sz="3200" dirty="0"/>
              <a:t>Reconstruction of differentiation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23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71DD39-EEF0-5F4A-9BC8-2C7E2381E99F}"/>
              </a:ext>
            </a:extLst>
          </p:cNvPr>
          <p:cNvSpPr/>
          <p:nvPr/>
        </p:nvSpPr>
        <p:spPr>
          <a:xfrm>
            <a:off x="842682" y="5746376"/>
            <a:ext cx="7261412" cy="60997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94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differentiation</a:t>
            </a:r>
          </a:p>
        </p:txBody>
      </p:sp>
      <p:pic>
        <p:nvPicPr>
          <p:cNvPr id="4" name="Picture 3" descr="Screen Shot 2017-11-29 at 13.5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63877"/>
            <a:ext cx="4267570" cy="349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33781"/>
            <a:ext cx="4267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the best ordering of cells, assuming they represent a continuous differentiation process (“pseudo-time ordering”)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1325" y="1509016"/>
            <a:ext cx="37620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Many different tools: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Monocle (</a:t>
            </a:r>
            <a:r>
              <a:rPr lang="en-US" dirty="0" err="1"/>
              <a:t>Trapnell</a:t>
            </a:r>
            <a:r>
              <a:rPr lang="en-US" dirty="0"/>
              <a:t> et al., Nat Biotech 2014)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reCAT</a:t>
            </a:r>
            <a:r>
              <a:rPr lang="en-US" dirty="0"/>
              <a:t> (Liu et al., Nat </a:t>
            </a:r>
            <a:r>
              <a:rPr lang="en-US" dirty="0" err="1"/>
              <a:t>Comm</a:t>
            </a:r>
            <a:r>
              <a:rPr lang="en-US" dirty="0"/>
              <a:t> 2017)</a:t>
            </a:r>
          </a:p>
          <a:p>
            <a:pPr marL="285750" indent="-285750">
              <a:buFontTx/>
              <a:buChar char="-"/>
            </a:pPr>
            <a:r>
              <a:rPr lang="en-US" dirty="0"/>
              <a:t>Temporal mixture modeling (</a:t>
            </a:r>
            <a:r>
              <a:rPr lang="en-US" dirty="0" err="1"/>
              <a:t>Lonneberg</a:t>
            </a:r>
            <a:r>
              <a:rPr lang="en-US" dirty="0"/>
              <a:t> et al., Science Immunology, 2017)</a:t>
            </a:r>
          </a:p>
          <a:p>
            <a:pPr marL="285750" indent="-285750">
              <a:buFontTx/>
              <a:buChar char="-"/>
            </a:pPr>
            <a:r>
              <a:rPr lang="en-US" dirty="0"/>
              <a:t>Diffusion maps (</a:t>
            </a:r>
            <a:r>
              <a:rPr lang="en-US" dirty="0" err="1"/>
              <a:t>Haghverdi</a:t>
            </a:r>
            <a:r>
              <a:rPr lang="en-US" dirty="0"/>
              <a:t> et al., Bioinformatics 2015)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3192" y="5544439"/>
            <a:ext cx="36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!!! Results are not always stable to different choices of parameters !!!</a:t>
            </a:r>
          </a:p>
        </p:txBody>
      </p:sp>
    </p:spTree>
    <p:extLst>
      <p:ext uri="{BB962C8B-B14F-4D97-AF65-F5344CB8AC3E}">
        <p14:creationId xmlns:p14="http://schemas.microsoft.com/office/powerpoint/2010/main" val="23625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2615-488A-B544-B6D2-1629D2881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Directionality in differentiation trajectories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56DF1C-A8D1-0F42-A462-009802758F17}"/>
              </a:ext>
            </a:extLst>
          </p:cNvPr>
          <p:cNvSpPr txBox="1"/>
          <p:nvPr/>
        </p:nvSpPr>
        <p:spPr>
          <a:xfrm>
            <a:off x="5956527" y="2161213"/>
            <a:ext cx="2730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Inferring directionality of trajectories</a:t>
            </a:r>
          </a:p>
          <a:p>
            <a:r>
              <a:rPr lang="en-US" dirty="0"/>
              <a:t>Nature 2018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04CB5-373B-5645-851E-890805B7E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46" y="1683297"/>
            <a:ext cx="5629835" cy="14800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D7E458-13D2-7647-A563-9A2C3E9C7361}"/>
              </a:ext>
            </a:extLst>
          </p:cNvPr>
          <p:cNvSpPr txBox="1"/>
          <p:nvPr/>
        </p:nvSpPr>
        <p:spPr>
          <a:xfrm>
            <a:off x="143436" y="5746377"/>
            <a:ext cx="2411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At early time points, genes have higher fraction of </a:t>
            </a:r>
            <a:r>
              <a:rPr lang="en-US" sz="1600" dirty="0" err="1"/>
              <a:t>unspliced</a:t>
            </a:r>
            <a:r>
              <a:rPr lang="en-US" sz="1600" dirty="0"/>
              <a:t> mRNA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09181-E40B-5C4E-9FB2-F8303F2E9DB0}"/>
              </a:ext>
            </a:extLst>
          </p:cNvPr>
          <p:cNvSpPr txBox="1"/>
          <p:nvPr/>
        </p:nvSpPr>
        <p:spPr>
          <a:xfrm>
            <a:off x="2709904" y="5704457"/>
            <a:ext cx="1935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Follow the evolution of a gene in the space of spliced vs </a:t>
            </a:r>
            <a:r>
              <a:rPr lang="en-US" sz="1600" dirty="0" err="1"/>
              <a:t>unspliced</a:t>
            </a:r>
            <a:r>
              <a:rPr lang="en-US" sz="1600" dirty="0"/>
              <a:t> mRNA.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CD4671-FBD7-8949-AC46-E7CFF6541250}"/>
              </a:ext>
            </a:extLst>
          </p:cNvPr>
          <p:cNvSpPr txBox="1"/>
          <p:nvPr/>
        </p:nvSpPr>
        <p:spPr>
          <a:xfrm>
            <a:off x="6750983" y="6144761"/>
            <a:ext cx="193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Take an average over different genes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006E46-7359-1142-8E11-D02AE548117A}"/>
              </a:ext>
            </a:extLst>
          </p:cNvPr>
          <p:cNvSpPr txBox="1"/>
          <p:nvPr/>
        </p:nvSpPr>
        <p:spPr>
          <a:xfrm>
            <a:off x="4820698" y="3535730"/>
            <a:ext cx="134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Cell cycle gene example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14C804-A901-E14E-9E38-4DED547C0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64026"/>
            <a:ext cx="1804657" cy="2641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5B1190-7957-0641-820B-751DADAE6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942" y="3326826"/>
            <a:ext cx="2148354" cy="231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4A132D-D7B2-6F4C-9DDD-935106ADE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315" y="4220652"/>
            <a:ext cx="1517274" cy="14221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B54460E-6930-BE4C-8BE5-D597E2DAD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937" y="3348134"/>
            <a:ext cx="2288363" cy="26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3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E3F8-36C4-8E4E-8370-99AF312A4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in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CE6CF-E377-0541-A099-28C8A0FD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0883"/>
            <a:ext cx="6176682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Tumors contain both cancer and non-malignant cells</a:t>
            </a:r>
          </a:p>
          <a:p>
            <a:endParaRPr lang="en-US" sz="2800" dirty="0"/>
          </a:p>
          <a:p>
            <a:r>
              <a:rPr lang="en-US" sz="2800" dirty="0"/>
              <a:t>Cancer cells use non-malignant cells to grow</a:t>
            </a:r>
          </a:p>
          <a:p>
            <a:r>
              <a:rPr lang="en-US" sz="2800" dirty="0"/>
              <a:t>The interplay between cancer and non-malignant cells has impact of prognostic and response to therapy</a:t>
            </a:r>
          </a:p>
        </p:txBody>
      </p:sp>
      <p:pic>
        <p:nvPicPr>
          <p:cNvPr id="6" name="Picture 5" descr="tumor.png">
            <a:extLst>
              <a:ext uri="{FF2B5EF4-FFF2-40B4-BE49-F238E27FC236}">
                <a16:creationId xmlns:a16="http://schemas.microsoft.com/office/drawing/2014/main" id="{F3B1EB48-E6CD-D64B-91D3-C137E5990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3536" r="37130" b="25882"/>
          <a:stretch/>
        </p:blipFill>
        <p:spPr>
          <a:xfrm>
            <a:off x="6860082" y="1417638"/>
            <a:ext cx="1815459" cy="1578278"/>
          </a:xfrm>
          <a:prstGeom prst="rect">
            <a:avLst/>
          </a:prstGeom>
        </p:spPr>
      </p:pic>
      <p:pic>
        <p:nvPicPr>
          <p:cNvPr id="7" name="Picture 6" descr="EPIC_method_overview_part1_v3.png">
            <a:extLst>
              <a:ext uri="{FF2B5EF4-FFF2-40B4-BE49-F238E27FC236}">
                <a16:creationId xmlns:a16="http://schemas.microsoft.com/office/drawing/2014/main" id="{26A6AFC2-3371-2E4D-99F6-3086E79CA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72" b="26923"/>
          <a:stretch/>
        </p:blipFill>
        <p:spPr>
          <a:xfrm>
            <a:off x="7491988" y="3118389"/>
            <a:ext cx="908842" cy="28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654E-B4C0-124A-9410-9C76DB0F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in cancer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1B253-6E7F-5242-BD51-F3C570497086}"/>
              </a:ext>
            </a:extLst>
          </p:cNvPr>
          <p:cNvSpPr/>
          <p:nvPr/>
        </p:nvSpPr>
        <p:spPr>
          <a:xfrm>
            <a:off x="4811386" y="3806652"/>
            <a:ext cx="533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PD1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AB60B5-8025-2A42-B8D1-B7D442297CCF}"/>
              </a:ext>
            </a:extLst>
          </p:cNvPr>
          <p:cNvGrpSpPr/>
          <p:nvPr/>
        </p:nvGrpSpPr>
        <p:grpSpPr>
          <a:xfrm>
            <a:off x="1562317" y="2353129"/>
            <a:ext cx="5119661" cy="2151741"/>
            <a:chOff x="1728735" y="1712233"/>
            <a:chExt cx="5651577" cy="2488976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08E1A1B-6D9C-174D-98E6-D34EBFA2ADB3}"/>
                </a:ext>
              </a:extLst>
            </p:cNvPr>
            <p:cNvSpPr/>
            <p:nvPr/>
          </p:nvSpPr>
          <p:spPr bwMode="auto">
            <a:xfrm>
              <a:off x="1728735" y="2159862"/>
              <a:ext cx="3005381" cy="2041347"/>
            </a:xfrm>
            <a:custGeom>
              <a:avLst/>
              <a:gdLst>
                <a:gd name="connsiteX0" fmla="*/ 1690787 w 3645038"/>
                <a:gd name="connsiteY0" fmla="*/ 2217 h 2328915"/>
                <a:gd name="connsiteX1" fmla="*/ 867827 w 3645038"/>
                <a:gd name="connsiteY1" fmla="*/ 93657 h 2328915"/>
                <a:gd name="connsiteX2" fmla="*/ 65187 w 3645038"/>
                <a:gd name="connsiteY2" fmla="*/ 611817 h 2328915"/>
                <a:gd name="connsiteX3" fmla="*/ 166787 w 3645038"/>
                <a:gd name="connsiteY3" fmla="*/ 1536377 h 2328915"/>
                <a:gd name="connsiteX4" fmla="*/ 1111667 w 3645038"/>
                <a:gd name="connsiteY4" fmla="*/ 1831017 h 2328915"/>
                <a:gd name="connsiteX5" fmla="*/ 2280067 w 3645038"/>
                <a:gd name="connsiteY5" fmla="*/ 2328857 h 2328915"/>
                <a:gd name="connsiteX6" fmla="*/ 2981107 w 3645038"/>
                <a:gd name="connsiteY6" fmla="*/ 1861497 h 2328915"/>
                <a:gd name="connsiteX7" fmla="*/ 3499267 w 3645038"/>
                <a:gd name="connsiteY7" fmla="*/ 1465257 h 2328915"/>
                <a:gd name="connsiteX8" fmla="*/ 3611027 w 3645038"/>
                <a:gd name="connsiteY8" fmla="*/ 865817 h 2328915"/>
                <a:gd name="connsiteX9" fmla="*/ 2981107 w 3645038"/>
                <a:gd name="connsiteY9" fmla="*/ 215577 h 2328915"/>
                <a:gd name="connsiteX10" fmla="*/ 1751747 w 3645038"/>
                <a:gd name="connsiteY10" fmla="*/ 12377 h 23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45038" h="2328915">
                  <a:moveTo>
                    <a:pt x="1690787" y="2217"/>
                  </a:moveTo>
                  <a:cubicBezTo>
                    <a:pt x="1414773" y="-2863"/>
                    <a:pt x="1138760" y="-7943"/>
                    <a:pt x="867827" y="93657"/>
                  </a:cubicBezTo>
                  <a:cubicBezTo>
                    <a:pt x="596894" y="195257"/>
                    <a:pt x="182027" y="371364"/>
                    <a:pt x="65187" y="611817"/>
                  </a:cubicBezTo>
                  <a:cubicBezTo>
                    <a:pt x="-51653" y="852270"/>
                    <a:pt x="-7626" y="1333177"/>
                    <a:pt x="166787" y="1536377"/>
                  </a:cubicBezTo>
                  <a:cubicBezTo>
                    <a:pt x="341200" y="1739577"/>
                    <a:pt x="759454" y="1698937"/>
                    <a:pt x="1111667" y="1831017"/>
                  </a:cubicBezTo>
                  <a:cubicBezTo>
                    <a:pt x="1463880" y="1963097"/>
                    <a:pt x="1968494" y="2323777"/>
                    <a:pt x="2280067" y="2328857"/>
                  </a:cubicBezTo>
                  <a:cubicBezTo>
                    <a:pt x="2591640" y="2333937"/>
                    <a:pt x="2777907" y="2005430"/>
                    <a:pt x="2981107" y="1861497"/>
                  </a:cubicBezTo>
                  <a:cubicBezTo>
                    <a:pt x="3184307" y="1717564"/>
                    <a:pt x="3394280" y="1631204"/>
                    <a:pt x="3499267" y="1465257"/>
                  </a:cubicBezTo>
                  <a:cubicBezTo>
                    <a:pt x="3604254" y="1299310"/>
                    <a:pt x="3697387" y="1074097"/>
                    <a:pt x="3611027" y="865817"/>
                  </a:cubicBezTo>
                  <a:cubicBezTo>
                    <a:pt x="3524667" y="657537"/>
                    <a:pt x="3290987" y="357817"/>
                    <a:pt x="2981107" y="215577"/>
                  </a:cubicBezTo>
                  <a:cubicBezTo>
                    <a:pt x="2671227" y="73337"/>
                    <a:pt x="1751747" y="12377"/>
                    <a:pt x="1751747" y="12377"/>
                  </a:cubicBezTo>
                </a:path>
              </a:pathLst>
            </a:custGeom>
            <a:gradFill flip="none" rotWithShape="1">
              <a:gsLst>
                <a:gs pos="100000">
                  <a:schemeClr val="accent2">
                    <a:lumMod val="20000"/>
                    <a:lumOff val="80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0000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1BD71B-71F3-7E46-B5A7-65A3DE42FB7A}"/>
                </a:ext>
              </a:extLst>
            </p:cNvPr>
            <p:cNvSpPr/>
            <p:nvPr/>
          </p:nvSpPr>
          <p:spPr bwMode="auto">
            <a:xfrm>
              <a:off x="3305127" y="2581212"/>
              <a:ext cx="100525" cy="373568"/>
            </a:xfrm>
            <a:prstGeom prst="ellipse">
              <a:avLst/>
            </a:prstGeom>
            <a:gradFill flip="none" rotWithShape="1">
              <a:gsLst>
                <a:gs pos="78000">
                  <a:srgbClr val="FF6600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40DAAE3-25BA-C143-9467-3123A5B08BF6}"/>
                </a:ext>
              </a:extLst>
            </p:cNvPr>
            <p:cNvSpPr/>
            <p:nvPr/>
          </p:nvSpPr>
          <p:spPr bwMode="auto">
            <a:xfrm>
              <a:off x="3380521" y="2581212"/>
              <a:ext cx="100525" cy="373568"/>
            </a:xfrm>
            <a:prstGeom prst="ellipse">
              <a:avLst/>
            </a:prstGeom>
            <a:gradFill flip="none" rotWithShape="1">
              <a:gsLst>
                <a:gs pos="78000">
                  <a:srgbClr val="FF6600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8D90BF3-D749-6E42-8D51-3BBFDBD2E146}"/>
                </a:ext>
              </a:extLst>
            </p:cNvPr>
            <p:cNvSpPr/>
            <p:nvPr/>
          </p:nvSpPr>
          <p:spPr bwMode="auto">
            <a:xfrm>
              <a:off x="3455914" y="2584618"/>
              <a:ext cx="100525" cy="373568"/>
            </a:xfrm>
            <a:prstGeom prst="ellipse">
              <a:avLst/>
            </a:prstGeom>
            <a:gradFill flip="none" rotWithShape="1">
              <a:gsLst>
                <a:gs pos="78000">
                  <a:srgbClr val="FF6600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18F4310-704E-4E45-8660-C712E99A4854}"/>
                </a:ext>
              </a:extLst>
            </p:cNvPr>
            <p:cNvSpPr/>
            <p:nvPr/>
          </p:nvSpPr>
          <p:spPr bwMode="auto">
            <a:xfrm>
              <a:off x="3522931" y="2592995"/>
              <a:ext cx="100525" cy="373568"/>
            </a:xfrm>
            <a:prstGeom prst="ellipse">
              <a:avLst/>
            </a:prstGeom>
            <a:gradFill flip="none" rotWithShape="1">
              <a:gsLst>
                <a:gs pos="78000">
                  <a:srgbClr val="FF6600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0F6DDC-3D36-2148-8324-7726DF8420B6}"/>
                </a:ext>
              </a:extLst>
            </p:cNvPr>
            <p:cNvSpPr/>
            <p:nvPr/>
          </p:nvSpPr>
          <p:spPr bwMode="auto">
            <a:xfrm>
              <a:off x="3589947" y="2592995"/>
              <a:ext cx="100525" cy="373568"/>
            </a:xfrm>
            <a:prstGeom prst="ellipse">
              <a:avLst/>
            </a:prstGeom>
            <a:gradFill flip="none" rotWithShape="1">
              <a:gsLst>
                <a:gs pos="78000">
                  <a:srgbClr val="FF6600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7D7D7D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cxnSp>
          <p:nvCxnSpPr>
            <p:cNvPr id="12" name="Straight Arrow Connector 15">
              <a:extLst>
                <a:ext uri="{FF2B5EF4-FFF2-40B4-BE49-F238E27FC236}">
                  <a16:creationId xmlns:a16="http://schemas.microsoft.com/office/drawing/2014/main" id="{82B24963-BE7F-374C-A4CD-7426F04286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 flipH="1">
              <a:off x="4330874" y="2737758"/>
              <a:ext cx="0" cy="3143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Arrow Connector 16">
              <a:extLst>
                <a:ext uri="{FF2B5EF4-FFF2-40B4-BE49-F238E27FC236}">
                  <a16:creationId xmlns:a16="http://schemas.microsoft.com/office/drawing/2014/main" id="{52D1241A-CF4C-E544-99BE-4C2487CCB8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51286" y="2796496"/>
              <a:ext cx="33496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14" name="Picture 17" descr="view.png">
              <a:extLst>
                <a:ext uri="{FF2B5EF4-FFF2-40B4-BE49-F238E27FC236}">
                  <a16:creationId xmlns:a16="http://schemas.microsoft.com/office/drawing/2014/main" id="{F240BD5A-B56F-3246-B6F6-14104FAF1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11" t="26814" r="29512" b="21629"/>
            <a:stretch>
              <a:fillRect/>
            </a:stretch>
          </p:blipFill>
          <p:spPr bwMode="auto">
            <a:xfrm>
              <a:off x="2055986" y="2496458"/>
              <a:ext cx="527050" cy="528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6-Point Star 14">
              <a:extLst>
                <a:ext uri="{FF2B5EF4-FFF2-40B4-BE49-F238E27FC236}">
                  <a16:creationId xmlns:a16="http://schemas.microsoft.com/office/drawing/2014/main" id="{A108C235-66E0-494D-85A1-60DE8C428FE8}"/>
                </a:ext>
              </a:extLst>
            </p:cNvPr>
            <p:cNvSpPr/>
            <p:nvPr/>
          </p:nvSpPr>
          <p:spPr bwMode="auto">
            <a:xfrm>
              <a:off x="2055986" y="2856821"/>
              <a:ext cx="123825" cy="120650"/>
            </a:xfrm>
            <a:prstGeom prst="star6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pic>
          <p:nvPicPr>
            <p:cNvPr id="16" name="Picture 19" descr="view2.png">
              <a:extLst>
                <a:ext uri="{FF2B5EF4-FFF2-40B4-BE49-F238E27FC236}">
                  <a16:creationId xmlns:a16="http://schemas.microsoft.com/office/drawing/2014/main" id="{27BB4323-65EA-DF4B-9F9E-C66181A48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72" r="27019" b="22467"/>
            <a:stretch>
              <a:fillRect/>
            </a:stretch>
          </p:blipFill>
          <p:spPr bwMode="auto">
            <a:xfrm>
              <a:off x="2844974" y="2561546"/>
              <a:ext cx="460375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0" descr="view3.png">
              <a:extLst>
                <a:ext uri="{FF2B5EF4-FFF2-40B4-BE49-F238E27FC236}">
                  <a16:creationId xmlns:a16="http://schemas.microsoft.com/office/drawing/2014/main" id="{64B04747-518C-FA43-886C-E407B7333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7" t="33582" r="30479" b="39046"/>
            <a:stretch>
              <a:fillRect/>
            </a:stretch>
          </p:blipFill>
          <p:spPr bwMode="auto">
            <a:xfrm>
              <a:off x="3741911" y="2717121"/>
              <a:ext cx="230188" cy="10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1" descr="view4.png">
              <a:extLst>
                <a:ext uri="{FF2B5EF4-FFF2-40B4-BE49-F238E27FC236}">
                  <a16:creationId xmlns:a16="http://schemas.microsoft.com/office/drawing/2014/main" id="{44F8C9CD-A7DC-BF40-8B7D-20FE358B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59" t="16124" r="35120" b="35022"/>
            <a:stretch>
              <a:fillRect/>
            </a:stretch>
          </p:blipFill>
          <p:spPr bwMode="auto">
            <a:xfrm>
              <a:off x="4003849" y="2598058"/>
              <a:ext cx="200025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2" descr="view5.png">
              <a:extLst>
                <a:ext uri="{FF2B5EF4-FFF2-40B4-BE49-F238E27FC236}">
                  <a16:creationId xmlns:a16="http://schemas.microsoft.com/office/drawing/2014/main" id="{38734B2B-464D-F64A-BDF0-B73AB37AF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40" t="29919" r="26733" b="31194"/>
            <a:stretch>
              <a:fillRect/>
            </a:stretch>
          </p:blipFill>
          <p:spPr bwMode="auto">
            <a:xfrm>
              <a:off x="3921299" y="2928258"/>
              <a:ext cx="282575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6-Point Star 19">
              <a:extLst>
                <a:ext uri="{FF2B5EF4-FFF2-40B4-BE49-F238E27FC236}">
                  <a16:creationId xmlns:a16="http://schemas.microsoft.com/office/drawing/2014/main" id="{2C937336-309D-1146-8084-C50691E29375}"/>
                </a:ext>
              </a:extLst>
            </p:cNvPr>
            <p:cNvSpPr/>
            <p:nvPr/>
          </p:nvSpPr>
          <p:spPr bwMode="auto">
            <a:xfrm>
              <a:off x="4111799" y="2674258"/>
              <a:ext cx="122237" cy="123825"/>
            </a:xfrm>
            <a:prstGeom prst="star6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2E347FAF-A0DB-3046-9EA8-FA5D61CDF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9486" y="2255945"/>
              <a:ext cx="1329548" cy="326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400" dirty="0">
                  <a:solidFill>
                    <a:srgbClr val="2C2C2C"/>
                  </a:solidFill>
                </a:rPr>
                <a:t>Proteasome</a:t>
              </a: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7D12C8D0-822A-0F48-BB0B-A11A781CE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9324" y="1712233"/>
              <a:ext cx="2016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2000" dirty="0">
                  <a:solidFill>
                    <a:srgbClr val="2C2C2C"/>
                  </a:solidFill>
                </a:rPr>
                <a:t>Cancer cell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4D61AD-E6A6-8A49-890B-B71BE3A11E03}"/>
                </a:ext>
              </a:extLst>
            </p:cNvPr>
            <p:cNvSpPr/>
            <p:nvPr/>
          </p:nvSpPr>
          <p:spPr bwMode="auto">
            <a:xfrm>
              <a:off x="5836652" y="2276872"/>
              <a:ext cx="1543660" cy="1365565"/>
            </a:xfrm>
            <a:prstGeom prst="ellipse">
              <a:avLst/>
            </a:prstGeom>
            <a:gradFill flip="none" rotWithShape="1">
              <a:gsLst>
                <a:gs pos="100000">
                  <a:srgbClr val="8ABE18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7C48112-2DB6-4A41-A247-B032CF3C6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35" t="7259" r="45065" b="43803"/>
            <a:stretch>
              <a:fillRect/>
            </a:stretch>
          </p:blipFill>
          <p:spPr bwMode="auto">
            <a:xfrm rot="5400000">
              <a:off x="4916661" y="2704421"/>
              <a:ext cx="346075" cy="53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3DF286-82AE-F74F-ACA7-0B1BA1A572B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6200000">
              <a:off x="4707111" y="2758396"/>
              <a:ext cx="0" cy="2349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26" name="Picture 25" descr="view3.png">
              <a:extLst>
                <a:ext uri="{FF2B5EF4-FFF2-40B4-BE49-F238E27FC236}">
                  <a16:creationId xmlns:a16="http://schemas.microsoft.com/office/drawing/2014/main" id="{BC41B141-663D-AF43-9D17-9B4DC9842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7" t="33582" r="30479" b="39046"/>
            <a:stretch>
              <a:fillRect/>
            </a:stretch>
          </p:blipFill>
          <p:spPr bwMode="auto">
            <a:xfrm rot="15184702">
              <a:off x="5239718" y="2890952"/>
              <a:ext cx="287337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3703F37-1D15-5648-8D22-471D830F9FFE}"/>
                </a:ext>
              </a:extLst>
            </p:cNvPr>
            <p:cNvSpPr/>
            <p:nvPr/>
          </p:nvSpPr>
          <p:spPr bwMode="auto">
            <a:xfrm>
              <a:off x="6370996" y="2573734"/>
              <a:ext cx="890573" cy="890586"/>
            </a:xfrm>
            <a:prstGeom prst="ellipse">
              <a:avLst/>
            </a:prstGeom>
            <a:gradFill flip="none" rotWithShape="1">
              <a:gsLst>
                <a:gs pos="100000">
                  <a:srgbClr val="008000"/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1B38242-7630-E549-ABF9-3C570F2882BB}"/>
                </a:ext>
              </a:extLst>
            </p:cNvPr>
            <p:cNvCxnSpPr/>
            <p:nvPr/>
          </p:nvCxnSpPr>
          <p:spPr bwMode="auto">
            <a:xfrm>
              <a:off x="3124374" y="2161496"/>
              <a:ext cx="49212" cy="793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7FBC9D2-FEE7-9047-B524-E69D89AEB742}"/>
                </a:ext>
              </a:extLst>
            </p:cNvPr>
            <p:cNvSpPr/>
            <p:nvPr/>
          </p:nvSpPr>
          <p:spPr bwMode="auto">
            <a:xfrm>
              <a:off x="2857606" y="3191878"/>
              <a:ext cx="1113556" cy="732141"/>
            </a:xfrm>
            <a:custGeom>
              <a:avLst/>
              <a:gdLst>
                <a:gd name="connsiteX0" fmla="*/ 7960 w 1350562"/>
                <a:gd name="connsiteY0" fmla="*/ 314821 h 887955"/>
                <a:gd name="connsiteX1" fmla="*/ 23835 w 1350562"/>
                <a:gd name="connsiteY1" fmla="*/ 498971 h 887955"/>
                <a:gd name="connsiteX2" fmla="*/ 220685 w 1350562"/>
                <a:gd name="connsiteY2" fmla="*/ 692646 h 887955"/>
                <a:gd name="connsiteX3" fmla="*/ 592160 w 1350562"/>
                <a:gd name="connsiteY3" fmla="*/ 854571 h 887955"/>
                <a:gd name="connsiteX4" fmla="*/ 985860 w 1350562"/>
                <a:gd name="connsiteY4" fmla="*/ 864096 h 887955"/>
                <a:gd name="connsiteX5" fmla="*/ 1287485 w 1350562"/>
                <a:gd name="connsiteY5" fmla="*/ 591046 h 887955"/>
                <a:gd name="connsiteX6" fmla="*/ 1335110 w 1350562"/>
                <a:gd name="connsiteY6" fmla="*/ 264021 h 887955"/>
                <a:gd name="connsiteX7" fmla="*/ 1087460 w 1350562"/>
                <a:gd name="connsiteY7" fmla="*/ 13196 h 887955"/>
                <a:gd name="connsiteX8" fmla="*/ 706460 w 1350562"/>
                <a:gd name="connsiteY8" fmla="*/ 35421 h 887955"/>
                <a:gd name="connsiteX9" fmla="*/ 252435 w 1350562"/>
                <a:gd name="connsiteY9" fmla="*/ 38596 h 887955"/>
                <a:gd name="connsiteX10" fmla="*/ 65110 w 1350562"/>
                <a:gd name="connsiteY10" fmla="*/ 149721 h 887955"/>
                <a:gd name="connsiteX11" fmla="*/ 7960 w 1350562"/>
                <a:gd name="connsiteY11" fmla="*/ 314821 h 887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50562" h="887955">
                  <a:moveTo>
                    <a:pt x="7960" y="314821"/>
                  </a:moveTo>
                  <a:cubicBezTo>
                    <a:pt x="1081" y="373029"/>
                    <a:pt x="-11619" y="436000"/>
                    <a:pt x="23835" y="498971"/>
                  </a:cubicBezTo>
                  <a:cubicBezTo>
                    <a:pt x="59289" y="561942"/>
                    <a:pt x="125964" y="633379"/>
                    <a:pt x="220685" y="692646"/>
                  </a:cubicBezTo>
                  <a:cubicBezTo>
                    <a:pt x="315406" y="751913"/>
                    <a:pt x="464631" y="825996"/>
                    <a:pt x="592160" y="854571"/>
                  </a:cubicBezTo>
                  <a:cubicBezTo>
                    <a:pt x="719689" y="883146"/>
                    <a:pt x="869973" y="908017"/>
                    <a:pt x="985860" y="864096"/>
                  </a:cubicBezTo>
                  <a:cubicBezTo>
                    <a:pt x="1101747" y="820175"/>
                    <a:pt x="1229277" y="691058"/>
                    <a:pt x="1287485" y="591046"/>
                  </a:cubicBezTo>
                  <a:cubicBezTo>
                    <a:pt x="1345693" y="491034"/>
                    <a:pt x="1368448" y="360329"/>
                    <a:pt x="1335110" y="264021"/>
                  </a:cubicBezTo>
                  <a:cubicBezTo>
                    <a:pt x="1301772" y="167713"/>
                    <a:pt x="1192235" y="51296"/>
                    <a:pt x="1087460" y="13196"/>
                  </a:cubicBezTo>
                  <a:cubicBezTo>
                    <a:pt x="982685" y="-24904"/>
                    <a:pt x="845631" y="31188"/>
                    <a:pt x="706460" y="35421"/>
                  </a:cubicBezTo>
                  <a:cubicBezTo>
                    <a:pt x="567289" y="39654"/>
                    <a:pt x="359327" y="19546"/>
                    <a:pt x="252435" y="38596"/>
                  </a:cubicBezTo>
                  <a:cubicBezTo>
                    <a:pt x="145543" y="57646"/>
                    <a:pt x="105856" y="103684"/>
                    <a:pt x="65110" y="149721"/>
                  </a:cubicBezTo>
                  <a:cubicBezTo>
                    <a:pt x="24364" y="195758"/>
                    <a:pt x="14839" y="256613"/>
                    <a:pt x="7960" y="314821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chemeClr val="accent6">
                    <a:lumMod val="75000"/>
                  </a:schemeClr>
                </a:gs>
                <a:gs pos="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0000"/>
              </a:solidFill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TextBox 59">
              <a:extLst>
                <a:ext uri="{FF2B5EF4-FFF2-40B4-BE49-F238E27FC236}">
                  <a16:creationId xmlns:a16="http://schemas.microsoft.com/office/drawing/2014/main" id="{DD1DBA03-F614-6F47-BC5B-FA5769FFF0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0936" y="1783671"/>
              <a:ext cx="9366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2C2C2C"/>
                  </a:solidFill>
                </a:rPr>
                <a:t>T cell</a:t>
              </a:r>
            </a:p>
          </p:txBody>
        </p:sp>
        <p:grpSp>
          <p:nvGrpSpPr>
            <p:cNvPr id="31" name="Group 64">
              <a:extLst>
                <a:ext uri="{FF2B5EF4-FFF2-40B4-BE49-F238E27FC236}">
                  <a16:creationId xmlns:a16="http://schemas.microsoft.com/office/drawing/2014/main" id="{E046F705-00DA-1A42-9ACE-74372969578E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5503243" y="2660764"/>
              <a:ext cx="328612" cy="612775"/>
              <a:chOff x="4499863" y="3638360"/>
              <a:chExt cx="398780" cy="743129"/>
            </a:xfrm>
          </p:grpSpPr>
          <p:cxnSp>
            <p:nvCxnSpPr>
              <p:cNvPr id="38" name="Straight Connector 60">
                <a:extLst>
                  <a:ext uri="{FF2B5EF4-FFF2-40B4-BE49-F238E27FC236}">
                    <a16:creationId xmlns:a16="http://schemas.microsoft.com/office/drawing/2014/main" id="{DC851EBB-183C-6647-B3CE-1F8E1C64CC9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744973" y="3932202"/>
                <a:ext cx="0" cy="449287"/>
              </a:xfrm>
              <a:prstGeom prst="line">
                <a:avLst/>
              </a:prstGeom>
              <a:noFill/>
              <a:ln w="38100" cap="rnd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" name="Straight Connector 61">
                <a:extLst>
                  <a:ext uri="{FF2B5EF4-FFF2-40B4-BE49-F238E27FC236}">
                    <a16:creationId xmlns:a16="http://schemas.microsoft.com/office/drawing/2014/main" id="{A919BCB8-8958-4D41-80C2-7FE8BC1684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4644008" y="3933056"/>
                <a:ext cx="0" cy="447578"/>
              </a:xfrm>
              <a:prstGeom prst="line">
                <a:avLst/>
              </a:prstGeom>
              <a:noFill/>
              <a:ln w="38100" cap="rnd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1D530D39-D047-0848-932F-192C102A40D4}"/>
                  </a:ext>
                </a:extLst>
              </p:cNvPr>
              <p:cNvSpPr/>
              <p:nvPr/>
            </p:nvSpPr>
            <p:spPr bwMode="auto">
              <a:xfrm flipV="1">
                <a:off x="4619305" y="3613333"/>
                <a:ext cx="292824" cy="296482"/>
              </a:xfrm>
              <a:prstGeom prst="arc">
                <a:avLst>
                  <a:gd name="adj1" fmla="val 16071943"/>
                  <a:gd name="adj2" fmla="val 0"/>
                </a:avLst>
              </a:prstGeom>
              <a:noFill/>
              <a:ln w="38100" cap="rnd" cmpd="sng" algn="ctr">
                <a:solidFill>
                  <a:srgbClr val="00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981200">
                  <a:defRPr/>
                </a:pPr>
                <a:endParaRPr lang="en-US" sz="5200"/>
              </a:p>
            </p:txBody>
          </p:sp>
          <p:sp>
            <p:nvSpPr>
              <p:cNvPr id="41" name="Arc 40">
                <a:extLst>
                  <a:ext uri="{FF2B5EF4-FFF2-40B4-BE49-F238E27FC236}">
                    <a16:creationId xmlns:a16="http://schemas.microsoft.com/office/drawing/2014/main" id="{839CC3C3-E387-E649-9350-4410E7686A5F}"/>
                  </a:ext>
                </a:extLst>
              </p:cNvPr>
              <p:cNvSpPr/>
              <p:nvPr/>
            </p:nvSpPr>
            <p:spPr bwMode="auto">
              <a:xfrm flipH="1" flipV="1">
                <a:off x="4499862" y="3613332"/>
                <a:ext cx="294750" cy="296482"/>
              </a:xfrm>
              <a:prstGeom prst="arc">
                <a:avLst/>
              </a:prstGeom>
              <a:noFill/>
              <a:ln w="38100" cap="rnd" cmpd="sng" algn="ctr">
                <a:solidFill>
                  <a:srgbClr val="00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981200">
                  <a:defRPr/>
                </a:pPr>
                <a:endParaRPr lang="en-US" sz="5200"/>
              </a:p>
            </p:txBody>
          </p:sp>
        </p:grpSp>
        <p:cxnSp>
          <p:nvCxnSpPr>
            <p:cNvPr id="32" name="Straight Arrow Connector 16">
              <a:extLst>
                <a:ext uri="{FF2B5EF4-FFF2-40B4-BE49-F238E27FC236}">
                  <a16:creationId xmlns:a16="http://schemas.microsoft.com/office/drawing/2014/main" id="{5ACC21E1-004C-DE49-8357-98674DCDDE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483024" y="2983821"/>
              <a:ext cx="515937" cy="3492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pic>
          <p:nvPicPr>
            <p:cNvPr id="33" name="Picture 3">
              <a:extLst>
                <a:ext uri="{FF2B5EF4-FFF2-40B4-BE49-F238E27FC236}">
                  <a16:creationId xmlns:a16="http://schemas.microsoft.com/office/drawing/2014/main" id="{B68AC6A7-CCF2-5747-968B-E4D304E42C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399" y="3379108"/>
              <a:ext cx="609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6-Point Star 33">
              <a:extLst>
                <a:ext uri="{FF2B5EF4-FFF2-40B4-BE49-F238E27FC236}">
                  <a16:creationId xmlns:a16="http://schemas.microsoft.com/office/drawing/2014/main" id="{10A7CA65-C532-B345-8EC4-4768F931A24B}"/>
                </a:ext>
              </a:extLst>
            </p:cNvPr>
            <p:cNvSpPr/>
            <p:nvPr/>
          </p:nvSpPr>
          <p:spPr bwMode="auto">
            <a:xfrm>
              <a:off x="3502199" y="3561671"/>
              <a:ext cx="123825" cy="120650"/>
            </a:xfrm>
            <a:prstGeom prst="star6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06BFF2-5817-C346-B153-2DF695209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046" y="2359783"/>
              <a:ext cx="928555" cy="40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 dirty="0"/>
                <a:t>HLA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06DCCA-BD8D-8B4B-AA5F-BC8B969A6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5301" y="2356608"/>
              <a:ext cx="790575" cy="40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charset="0"/>
                  <a:cs typeface="ヒラギノ角ゴ Pro W3" charset="0"/>
                </a:defRPr>
              </a:lvl9pPr>
            </a:lstStyle>
            <a:p>
              <a:r>
                <a:rPr lang="en-US" sz="1600" dirty="0"/>
                <a:t>TCR</a:t>
              </a:r>
            </a:p>
          </p:txBody>
        </p:sp>
        <p:sp>
          <p:nvSpPr>
            <p:cNvPr id="37" name="6-Point Star 36">
              <a:extLst>
                <a:ext uri="{FF2B5EF4-FFF2-40B4-BE49-F238E27FC236}">
                  <a16:creationId xmlns:a16="http://schemas.microsoft.com/office/drawing/2014/main" id="{BE9DCA26-6993-2240-A739-29FB5A625447}"/>
                </a:ext>
              </a:extLst>
            </p:cNvPr>
            <p:cNvSpPr/>
            <p:nvPr/>
          </p:nvSpPr>
          <p:spPr bwMode="auto">
            <a:xfrm>
              <a:off x="5304011" y="2945721"/>
              <a:ext cx="122238" cy="123825"/>
            </a:xfrm>
            <a:prstGeom prst="star6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3BF0E31D-3BE9-2048-959E-E779D848F1C4}"/>
              </a:ext>
            </a:extLst>
          </p:cNvPr>
          <p:cNvSpPr/>
          <p:nvPr/>
        </p:nvSpPr>
        <p:spPr>
          <a:xfrm>
            <a:off x="4203495" y="3793289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PD-L1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7CC916B-286F-D549-A16F-E73EF397AFA4}"/>
              </a:ext>
            </a:extLst>
          </p:cNvPr>
          <p:cNvSpPr txBox="1"/>
          <p:nvPr/>
        </p:nvSpPr>
        <p:spPr>
          <a:xfrm>
            <a:off x="7129300" y="2425137"/>
            <a:ext cx="165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Inhibitory receptors of T cell activity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E15F95-77B5-6E48-891C-6D47C10417EA}"/>
              </a:ext>
            </a:extLst>
          </p:cNvPr>
          <p:cNvCxnSpPr>
            <a:stCxn id="43" idx="1"/>
          </p:cNvCxnSpPr>
          <p:nvPr/>
        </p:nvCxnSpPr>
        <p:spPr>
          <a:xfrm flipH="1">
            <a:off x="5545124" y="2840636"/>
            <a:ext cx="1584176" cy="880645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012A6FA-3374-8C4E-B64B-9AF011CB8FD7}"/>
              </a:ext>
            </a:extLst>
          </p:cNvPr>
          <p:cNvSpPr txBox="1"/>
          <p:nvPr/>
        </p:nvSpPr>
        <p:spPr>
          <a:xfrm>
            <a:off x="648580" y="5089433"/>
            <a:ext cx="45080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/>
              <a:t>Inhibitors of inhibiting receptors: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Anti – CTLA4 (</a:t>
            </a:r>
            <a:r>
              <a:rPr lang="en-US" sz="1800" dirty="0" err="1"/>
              <a:t>ipilimumab</a:t>
            </a:r>
            <a:r>
              <a:rPr lang="en-US" sz="18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Anti – PD1 (</a:t>
            </a:r>
            <a:r>
              <a:rPr lang="en-US" sz="1800" dirty="0" err="1"/>
              <a:t>nivolumab</a:t>
            </a:r>
            <a:r>
              <a:rPr lang="en-US" sz="1800" dirty="0"/>
              <a:t>, </a:t>
            </a:r>
            <a:r>
              <a:rPr lang="en-US" sz="1800" dirty="0" err="1"/>
              <a:t>pembrolizumab</a:t>
            </a:r>
            <a:r>
              <a:rPr lang="en-US" sz="1800" dirty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</p:txBody>
      </p:sp>
      <p:sp>
        <p:nvSpPr>
          <p:cNvPr id="46" name="Lightning Bolt 45">
            <a:extLst>
              <a:ext uri="{FF2B5EF4-FFF2-40B4-BE49-F238E27FC236}">
                <a16:creationId xmlns:a16="http://schemas.microsoft.com/office/drawing/2014/main" id="{B220F631-8BB8-8A47-9BD7-FB04566BB6B7}"/>
              </a:ext>
            </a:extLst>
          </p:cNvPr>
          <p:cNvSpPr/>
          <p:nvPr/>
        </p:nvSpPr>
        <p:spPr>
          <a:xfrm rot="14417016">
            <a:off x="4146637" y="3909639"/>
            <a:ext cx="438993" cy="132301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029D63A9-B176-7E41-8823-38E480433F31}"/>
              </a:ext>
            </a:extLst>
          </p:cNvPr>
          <p:cNvSpPr/>
          <p:nvPr/>
        </p:nvSpPr>
        <p:spPr>
          <a:xfrm>
            <a:off x="5176212" y="4657385"/>
            <a:ext cx="1449032" cy="1440160"/>
          </a:xfrm>
          <a:custGeom>
            <a:avLst/>
            <a:gdLst>
              <a:gd name="connsiteX0" fmla="*/ 3795661 w 4782099"/>
              <a:gd name="connsiteY0" fmla="*/ 2851771 h 4752822"/>
              <a:gd name="connsiteX1" fmla="*/ 3779786 w 4782099"/>
              <a:gd name="connsiteY1" fmla="*/ 2296146 h 4752822"/>
              <a:gd name="connsiteX2" fmla="*/ 4073473 w 4782099"/>
              <a:gd name="connsiteY2" fmla="*/ 1653208 h 4752822"/>
              <a:gd name="connsiteX3" fmla="*/ 4684661 w 4782099"/>
              <a:gd name="connsiteY3" fmla="*/ 843583 h 4752822"/>
              <a:gd name="connsiteX4" fmla="*/ 4756098 w 4782099"/>
              <a:gd name="connsiteY4" fmla="*/ 264146 h 4752822"/>
              <a:gd name="connsiteX5" fmla="*/ 4430661 w 4782099"/>
              <a:gd name="connsiteY5" fmla="*/ 240333 h 4752822"/>
              <a:gd name="connsiteX6" fmla="*/ 3779786 w 4782099"/>
              <a:gd name="connsiteY6" fmla="*/ 915021 h 4752822"/>
              <a:gd name="connsiteX7" fmla="*/ 3025723 w 4782099"/>
              <a:gd name="connsiteY7" fmla="*/ 1494458 h 4752822"/>
              <a:gd name="connsiteX8" fmla="*/ 2485973 w 4782099"/>
              <a:gd name="connsiteY8" fmla="*/ 1200771 h 4752822"/>
              <a:gd name="connsiteX9" fmla="*/ 2049411 w 4782099"/>
              <a:gd name="connsiteY9" fmla="*/ 232396 h 4752822"/>
              <a:gd name="connsiteX10" fmla="*/ 1612848 w 4782099"/>
              <a:gd name="connsiteY10" fmla="*/ 18083 h 4752822"/>
              <a:gd name="connsiteX11" fmla="*/ 1525536 w 4782099"/>
              <a:gd name="connsiteY11" fmla="*/ 565771 h 4752822"/>
              <a:gd name="connsiteX12" fmla="*/ 1866848 w 4782099"/>
              <a:gd name="connsiteY12" fmla="*/ 1494458 h 4752822"/>
              <a:gd name="connsiteX13" fmla="*/ 1573161 w 4782099"/>
              <a:gd name="connsiteY13" fmla="*/ 1875458 h 4752822"/>
              <a:gd name="connsiteX14" fmla="*/ 501598 w 4782099"/>
              <a:gd name="connsiteY14" fmla="*/ 1716708 h 4752822"/>
              <a:gd name="connsiteX15" fmla="*/ 41223 w 4782099"/>
              <a:gd name="connsiteY15" fmla="*/ 1827833 h 4752822"/>
              <a:gd name="connsiteX16" fmla="*/ 192036 w 4782099"/>
              <a:gd name="connsiteY16" fmla="*/ 2185021 h 4752822"/>
              <a:gd name="connsiteX17" fmla="*/ 1541411 w 4782099"/>
              <a:gd name="connsiteY17" fmla="*/ 2708896 h 4752822"/>
              <a:gd name="connsiteX18" fmla="*/ 1874786 w 4782099"/>
              <a:gd name="connsiteY18" fmla="*/ 3201021 h 4752822"/>
              <a:gd name="connsiteX19" fmla="*/ 1533473 w 4782099"/>
              <a:gd name="connsiteY19" fmla="*/ 4074146 h 4752822"/>
              <a:gd name="connsiteX20" fmla="*/ 1406473 w 4782099"/>
              <a:gd name="connsiteY20" fmla="*/ 4669458 h 4752822"/>
              <a:gd name="connsiteX21" fmla="*/ 1882723 w 4782099"/>
              <a:gd name="connsiteY21" fmla="*/ 4621833 h 4752822"/>
              <a:gd name="connsiteX22" fmla="*/ 2573286 w 4782099"/>
              <a:gd name="connsiteY22" fmla="*/ 3502646 h 4752822"/>
              <a:gd name="connsiteX23" fmla="*/ 3152723 w 4782099"/>
              <a:gd name="connsiteY23" fmla="*/ 3502646 h 4752822"/>
              <a:gd name="connsiteX24" fmla="*/ 4359223 w 4782099"/>
              <a:gd name="connsiteY24" fmla="*/ 4701208 h 4752822"/>
              <a:gd name="connsiteX25" fmla="*/ 4676723 w 4782099"/>
              <a:gd name="connsiteY25" fmla="*/ 4328146 h 4752822"/>
              <a:gd name="connsiteX26" fmla="*/ 4017911 w 4782099"/>
              <a:gd name="connsiteY26" fmla="*/ 3312146 h 4752822"/>
              <a:gd name="connsiteX27" fmla="*/ 3795661 w 4782099"/>
              <a:gd name="connsiteY27" fmla="*/ 2851771 h 4752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82099" h="4752822">
                <a:moveTo>
                  <a:pt x="3795661" y="2851771"/>
                </a:moveTo>
                <a:cubicBezTo>
                  <a:pt x="3755974" y="2682438"/>
                  <a:pt x="3733484" y="2495906"/>
                  <a:pt x="3779786" y="2296146"/>
                </a:cubicBezTo>
                <a:cubicBezTo>
                  <a:pt x="3826088" y="2096386"/>
                  <a:pt x="3922661" y="1895302"/>
                  <a:pt x="4073473" y="1653208"/>
                </a:cubicBezTo>
                <a:cubicBezTo>
                  <a:pt x="4224285" y="1411114"/>
                  <a:pt x="4570890" y="1075093"/>
                  <a:pt x="4684661" y="843583"/>
                </a:cubicBezTo>
                <a:cubicBezTo>
                  <a:pt x="4798432" y="612073"/>
                  <a:pt x="4798431" y="364688"/>
                  <a:pt x="4756098" y="264146"/>
                </a:cubicBezTo>
                <a:cubicBezTo>
                  <a:pt x="4713765" y="163604"/>
                  <a:pt x="4593380" y="131854"/>
                  <a:pt x="4430661" y="240333"/>
                </a:cubicBezTo>
                <a:cubicBezTo>
                  <a:pt x="4267942" y="348812"/>
                  <a:pt x="4013942" y="706000"/>
                  <a:pt x="3779786" y="915021"/>
                </a:cubicBezTo>
                <a:cubicBezTo>
                  <a:pt x="3545630" y="1124042"/>
                  <a:pt x="3241358" y="1446833"/>
                  <a:pt x="3025723" y="1494458"/>
                </a:cubicBezTo>
                <a:cubicBezTo>
                  <a:pt x="2810088" y="1542083"/>
                  <a:pt x="2648692" y="1411115"/>
                  <a:pt x="2485973" y="1200771"/>
                </a:cubicBezTo>
                <a:cubicBezTo>
                  <a:pt x="2323254" y="990427"/>
                  <a:pt x="2194932" y="429511"/>
                  <a:pt x="2049411" y="232396"/>
                </a:cubicBezTo>
                <a:cubicBezTo>
                  <a:pt x="1903890" y="35281"/>
                  <a:pt x="1700160" y="-37479"/>
                  <a:pt x="1612848" y="18083"/>
                </a:cubicBezTo>
                <a:cubicBezTo>
                  <a:pt x="1525536" y="73645"/>
                  <a:pt x="1483203" y="319708"/>
                  <a:pt x="1525536" y="565771"/>
                </a:cubicBezTo>
                <a:cubicBezTo>
                  <a:pt x="1567869" y="811834"/>
                  <a:pt x="1858910" y="1276177"/>
                  <a:pt x="1866848" y="1494458"/>
                </a:cubicBezTo>
                <a:cubicBezTo>
                  <a:pt x="1874785" y="1712739"/>
                  <a:pt x="1800703" y="1838416"/>
                  <a:pt x="1573161" y="1875458"/>
                </a:cubicBezTo>
                <a:cubicBezTo>
                  <a:pt x="1345619" y="1912500"/>
                  <a:pt x="756921" y="1724645"/>
                  <a:pt x="501598" y="1716708"/>
                </a:cubicBezTo>
                <a:cubicBezTo>
                  <a:pt x="246275" y="1708770"/>
                  <a:pt x="92817" y="1749781"/>
                  <a:pt x="41223" y="1827833"/>
                </a:cubicBezTo>
                <a:cubicBezTo>
                  <a:pt x="-10371" y="1905885"/>
                  <a:pt x="-57995" y="2038177"/>
                  <a:pt x="192036" y="2185021"/>
                </a:cubicBezTo>
                <a:cubicBezTo>
                  <a:pt x="442067" y="2331865"/>
                  <a:pt x="1260953" y="2539563"/>
                  <a:pt x="1541411" y="2708896"/>
                </a:cubicBezTo>
                <a:cubicBezTo>
                  <a:pt x="1821869" y="2878229"/>
                  <a:pt x="1876109" y="2973479"/>
                  <a:pt x="1874786" y="3201021"/>
                </a:cubicBezTo>
                <a:cubicBezTo>
                  <a:pt x="1873463" y="3428563"/>
                  <a:pt x="1611525" y="3829407"/>
                  <a:pt x="1533473" y="4074146"/>
                </a:cubicBezTo>
                <a:cubicBezTo>
                  <a:pt x="1455421" y="4318885"/>
                  <a:pt x="1348265" y="4578177"/>
                  <a:pt x="1406473" y="4669458"/>
                </a:cubicBezTo>
                <a:cubicBezTo>
                  <a:pt x="1464681" y="4760739"/>
                  <a:pt x="1688254" y="4816302"/>
                  <a:pt x="1882723" y="4621833"/>
                </a:cubicBezTo>
                <a:cubicBezTo>
                  <a:pt x="2077192" y="4427364"/>
                  <a:pt x="2361619" y="3689177"/>
                  <a:pt x="2573286" y="3502646"/>
                </a:cubicBezTo>
                <a:cubicBezTo>
                  <a:pt x="2784953" y="3316115"/>
                  <a:pt x="2855067" y="3302886"/>
                  <a:pt x="3152723" y="3502646"/>
                </a:cubicBezTo>
                <a:cubicBezTo>
                  <a:pt x="3450379" y="3702406"/>
                  <a:pt x="4105223" y="4563625"/>
                  <a:pt x="4359223" y="4701208"/>
                </a:cubicBezTo>
                <a:cubicBezTo>
                  <a:pt x="4613223" y="4838791"/>
                  <a:pt x="4733608" y="4559656"/>
                  <a:pt x="4676723" y="4328146"/>
                </a:cubicBezTo>
                <a:cubicBezTo>
                  <a:pt x="4619838" y="4096636"/>
                  <a:pt x="4166078" y="3560854"/>
                  <a:pt x="4017911" y="3312146"/>
                </a:cubicBezTo>
                <a:cubicBezTo>
                  <a:pt x="3869744" y="3063438"/>
                  <a:pt x="3835348" y="3021104"/>
                  <a:pt x="3795661" y="285177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8C2D70A-8882-BC41-B3E8-B9E0E1176A05}"/>
              </a:ext>
            </a:extLst>
          </p:cNvPr>
          <p:cNvSpPr/>
          <p:nvPr/>
        </p:nvSpPr>
        <p:spPr>
          <a:xfrm>
            <a:off x="5833156" y="5233449"/>
            <a:ext cx="354600" cy="292720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75000"/>
                </a:schemeClr>
              </a:gs>
              <a:gs pos="0">
                <a:srgbClr val="FF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604A7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7B9446A-3735-A646-8E0A-EB90392C9ACE}"/>
              </a:ext>
            </a:extLst>
          </p:cNvPr>
          <p:cNvGrpSpPr/>
          <p:nvPr/>
        </p:nvGrpSpPr>
        <p:grpSpPr>
          <a:xfrm rot="5400000">
            <a:off x="5738093" y="4346296"/>
            <a:ext cx="1224134" cy="262136"/>
            <a:chOff x="6427418" y="6024982"/>
            <a:chExt cx="1095768" cy="262136"/>
          </a:xfrm>
        </p:grpSpPr>
        <p:grpSp>
          <p:nvGrpSpPr>
            <p:cNvPr id="50" name="Group 40">
              <a:extLst>
                <a:ext uri="{FF2B5EF4-FFF2-40B4-BE49-F238E27FC236}">
                  <a16:creationId xmlns:a16="http://schemas.microsoft.com/office/drawing/2014/main" id="{2B9002C5-11D3-0446-9D5D-153AE9D67E14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7035623" y="5799555"/>
              <a:ext cx="262136" cy="712990"/>
              <a:chOff x="3236581" y="3429570"/>
              <a:chExt cx="418522" cy="1140136"/>
            </a:xfrm>
          </p:grpSpPr>
          <p:pic>
            <p:nvPicPr>
              <p:cNvPr id="56" name="Picture 41">
                <a:extLst>
                  <a:ext uri="{FF2B5EF4-FFF2-40B4-BE49-F238E27FC236}">
                    <a16:creationId xmlns:a16="http://schemas.microsoft.com/office/drawing/2014/main" id="{F9C4C90E-ED06-FA48-86F8-38FC25BEA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35" t="7259" r="45065" b="43803"/>
              <a:stretch>
                <a:fillRect/>
              </a:stretch>
            </p:blipFill>
            <p:spPr bwMode="auto">
              <a:xfrm rot="10800000">
                <a:off x="3236581" y="3914694"/>
                <a:ext cx="418522" cy="655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57" name="Straight Connector 42">
                <a:extLst>
                  <a:ext uri="{FF2B5EF4-FFF2-40B4-BE49-F238E27FC236}">
                    <a16:creationId xmlns:a16="http://schemas.microsoft.com/office/drawing/2014/main" id="{3721C247-88AC-CA42-8587-CF247EA0C7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0800000" flipV="1">
                <a:off x="3565311" y="3429570"/>
                <a:ext cx="0" cy="491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7E71232-00FC-ED47-AE41-040E3E1E8768}"/>
                </a:ext>
              </a:extLst>
            </p:cNvPr>
            <p:cNvGrpSpPr/>
            <p:nvPr/>
          </p:nvGrpSpPr>
          <p:grpSpPr>
            <a:xfrm rot="10800000">
              <a:off x="6427418" y="6032919"/>
              <a:ext cx="417222" cy="227202"/>
              <a:chOff x="4693213" y="5062378"/>
              <a:chExt cx="624655" cy="340162"/>
            </a:xfrm>
          </p:grpSpPr>
          <p:cxnSp>
            <p:nvCxnSpPr>
              <p:cNvPr id="52" name="Straight Connector 60">
                <a:extLst>
                  <a:ext uri="{FF2B5EF4-FFF2-40B4-BE49-F238E27FC236}">
                    <a16:creationId xmlns:a16="http://schemas.microsoft.com/office/drawing/2014/main" id="{5A09B33E-7006-2142-B74B-F02837FCCDF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5132691" y="5015662"/>
                <a:ext cx="0" cy="370354"/>
              </a:xfrm>
              <a:prstGeom prst="line">
                <a:avLst/>
              </a:prstGeom>
              <a:noFill/>
              <a:ln w="28575" cap="rnd" cmpd="sng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53" name="Straight Connector 61">
                <a:extLst>
                  <a:ext uri="{FF2B5EF4-FFF2-40B4-BE49-F238E27FC236}">
                    <a16:creationId xmlns:a16="http://schemas.microsoft.com/office/drawing/2014/main" id="{AF609F27-9FF6-D148-9E5E-185E6C57C41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V="1">
                <a:off x="5132690" y="5099548"/>
                <a:ext cx="0" cy="368945"/>
              </a:xfrm>
              <a:prstGeom prst="line">
                <a:avLst/>
              </a:prstGeom>
              <a:noFill/>
              <a:ln w="28575" cap="rnd" cmpd="sng">
                <a:solidFill>
                  <a:srgbClr val="00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1CC1C636-3BF0-7745-A743-AAFD9368D7B1}"/>
                  </a:ext>
                </a:extLst>
              </p:cNvPr>
              <p:cNvSpPr/>
              <p:nvPr/>
            </p:nvSpPr>
            <p:spPr bwMode="auto">
              <a:xfrm rot="16200000" flipV="1">
                <a:off x="4693933" y="5061658"/>
                <a:ext cx="242149" cy="243590"/>
              </a:xfrm>
              <a:prstGeom prst="arc">
                <a:avLst>
                  <a:gd name="adj1" fmla="val 16071943"/>
                  <a:gd name="adj2" fmla="val 0"/>
                </a:avLst>
              </a:prstGeom>
              <a:noFill/>
              <a:ln w="28575" cap="rnd" cmpd="sng" algn="ctr">
                <a:solidFill>
                  <a:srgbClr val="00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981200">
                  <a:defRPr/>
                </a:pPr>
                <a:endParaRPr lang="en-US" sz="5200"/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2911D546-1839-CE48-9F77-80886E40FA99}"/>
                  </a:ext>
                </a:extLst>
              </p:cNvPr>
              <p:cNvSpPr/>
              <p:nvPr/>
            </p:nvSpPr>
            <p:spPr bwMode="auto">
              <a:xfrm rot="16200000" flipH="1" flipV="1">
                <a:off x="4693933" y="5159671"/>
                <a:ext cx="242149" cy="243590"/>
              </a:xfrm>
              <a:prstGeom prst="arc">
                <a:avLst/>
              </a:prstGeom>
              <a:noFill/>
              <a:ln w="28575" cap="rnd" cmpd="sng" algn="ctr">
                <a:solidFill>
                  <a:srgbClr val="006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defTabSz="1981200">
                  <a:defRPr/>
                </a:pPr>
                <a:endParaRPr lang="en-US" sz="5200"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D291310C-36A9-E54A-BD82-F79259E5A893}"/>
              </a:ext>
            </a:extLst>
          </p:cNvPr>
          <p:cNvSpPr txBox="1"/>
          <p:nvPr/>
        </p:nvSpPr>
        <p:spPr>
          <a:xfrm>
            <a:off x="5196200" y="4081321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CTLA4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527381-3D1C-2F41-B77B-BD7CA2EDA557}"/>
              </a:ext>
            </a:extLst>
          </p:cNvPr>
          <p:cNvSpPr txBox="1"/>
          <p:nvPr/>
        </p:nvSpPr>
        <p:spPr>
          <a:xfrm>
            <a:off x="5473116" y="4369353"/>
            <a:ext cx="700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B7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C983E8C-F0B3-D741-8F80-BE53F2F9C60F}"/>
              </a:ext>
            </a:extLst>
          </p:cNvPr>
          <p:cNvCxnSpPr>
            <a:stCxn id="43" idx="1"/>
          </p:cNvCxnSpPr>
          <p:nvPr/>
        </p:nvCxnSpPr>
        <p:spPr>
          <a:xfrm flipH="1">
            <a:off x="5905164" y="2840636"/>
            <a:ext cx="1224136" cy="1096669"/>
          </a:xfrm>
          <a:prstGeom prst="straightConnector1">
            <a:avLst/>
          </a:prstGeom>
          <a:ln w="12700" cmpd="sng">
            <a:solidFill>
              <a:schemeClr val="tx1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BB1C24-F4E6-4B48-BA57-C15C5C867CA0}"/>
              </a:ext>
            </a:extLst>
          </p:cNvPr>
          <p:cNvGrpSpPr/>
          <p:nvPr/>
        </p:nvGrpSpPr>
        <p:grpSpPr>
          <a:xfrm rot="16200000">
            <a:off x="6277345" y="4167086"/>
            <a:ext cx="131900" cy="248405"/>
            <a:chOff x="6253435" y="3297605"/>
            <a:chExt cx="131900" cy="248405"/>
          </a:xfrm>
        </p:grpSpPr>
        <p:pic>
          <p:nvPicPr>
            <p:cNvPr id="62" name="Picture 61" descr="view3.png">
              <a:extLst>
                <a:ext uri="{FF2B5EF4-FFF2-40B4-BE49-F238E27FC236}">
                  <a16:creationId xmlns:a16="http://schemas.microsoft.com/office/drawing/2014/main" id="{BCFEBB0B-B88E-DC4A-A749-E1D28230E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87" t="33582" r="30479" b="39046"/>
            <a:stretch>
              <a:fillRect/>
            </a:stretch>
          </p:blipFill>
          <p:spPr bwMode="auto">
            <a:xfrm rot="15184702">
              <a:off x="6199294" y="3359970"/>
              <a:ext cx="248405" cy="123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6-Point Star 62">
              <a:extLst>
                <a:ext uri="{FF2B5EF4-FFF2-40B4-BE49-F238E27FC236}">
                  <a16:creationId xmlns:a16="http://schemas.microsoft.com/office/drawing/2014/main" id="{EC20C5BA-B5C0-EC48-859C-30F6B5675FC5}"/>
                </a:ext>
              </a:extLst>
            </p:cNvPr>
            <p:cNvSpPr/>
            <p:nvPr/>
          </p:nvSpPr>
          <p:spPr bwMode="auto">
            <a:xfrm rot="16200000">
              <a:off x="6251592" y="3410144"/>
              <a:ext cx="110733" cy="107048"/>
            </a:xfrm>
            <a:prstGeom prst="star6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981200">
                <a:defRPr/>
              </a:pPr>
              <a:endParaRPr lang="en-US" sz="5200">
                <a:solidFill>
                  <a:srgbClr val="2C2C2C"/>
                </a:solidFill>
              </a:endParaRPr>
            </a:p>
          </p:txBody>
        </p:sp>
      </p:grpSp>
      <p:sp>
        <p:nvSpPr>
          <p:cNvPr id="64" name="Lightning Bolt 63">
            <a:extLst>
              <a:ext uri="{FF2B5EF4-FFF2-40B4-BE49-F238E27FC236}">
                <a16:creationId xmlns:a16="http://schemas.microsoft.com/office/drawing/2014/main" id="{CC0CD68C-0949-FD49-A691-D008AA4E0075}"/>
              </a:ext>
            </a:extLst>
          </p:cNvPr>
          <p:cNvSpPr/>
          <p:nvPr/>
        </p:nvSpPr>
        <p:spPr>
          <a:xfrm rot="15194105">
            <a:off x="4582172" y="4180829"/>
            <a:ext cx="438993" cy="132301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7A2F387-F99D-5B4C-BDA3-BCD760CFD46E}"/>
              </a:ext>
            </a:extLst>
          </p:cNvPr>
          <p:cNvGrpSpPr/>
          <p:nvPr/>
        </p:nvGrpSpPr>
        <p:grpSpPr>
          <a:xfrm>
            <a:off x="5824284" y="3937305"/>
            <a:ext cx="144016" cy="1152128"/>
            <a:chOff x="4058258" y="4951957"/>
            <a:chExt cx="101601" cy="99839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AE07572-5215-E44F-8958-7C869D0C58D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927087" y="5765210"/>
              <a:ext cx="370286" cy="0"/>
            </a:xfrm>
            <a:prstGeom prst="line">
              <a:avLst/>
            </a:prstGeom>
            <a:ln w="190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407B96F1-1217-554B-9A4E-610C2C64C09D}"/>
                </a:ext>
              </a:extLst>
            </p:cNvPr>
            <p:cNvSpPr/>
            <p:nvPr/>
          </p:nvSpPr>
          <p:spPr>
            <a:xfrm rot="10800000">
              <a:off x="4064003" y="5373189"/>
              <a:ext cx="95856" cy="220428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E1A1639-F4A7-5B42-92C2-5569973A67DE}"/>
                </a:ext>
              </a:extLst>
            </p:cNvPr>
            <p:cNvCxnSpPr/>
            <p:nvPr/>
          </p:nvCxnSpPr>
          <p:spPr>
            <a:xfrm rot="10800000" flipV="1">
              <a:off x="4106486" y="4951957"/>
              <a:ext cx="0" cy="1825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D0500D2-0EB4-6747-AEA8-4742AAE62A2D}"/>
                </a:ext>
              </a:extLst>
            </p:cNvPr>
            <p:cNvSpPr/>
            <p:nvPr/>
          </p:nvSpPr>
          <p:spPr>
            <a:xfrm rot="10800000">
              <a:off x="4058258" y="5116603"/>
              <a:ext cx="95856" cy="220428"/>
            </a:xfrm>
            <a:prstGeom prst="round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997C571-047A-0F4E-AA28-747F75209CA2}"/>
              </a:ext>
            </a:extLst>
          </p:cNvPr>
          <p:cNvGrpSpPr/>
          <p:nvPr/>
        </p:nvGrpSpPr>
        <p:grpSpPr>
          <a:xfrm rot="5400000">
            <a:off x="4746626" y="2990994"/>
            <a:ext cx="157912" cy="1448418"/>
            <a:chOff x="4053683" y="4951957"/>
            <a:chExt cx="100431" cy="810668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CC099E7-8758-2747-B945-7B3669711009}"/>
                </a:ext>
              </a:extLst>
            </p:cNvPr>
            <p:cNvCxnSpPr/>
            <p:nvPr/>
          </p:nvCxnSpPr>
          <p:spPr>
            <a:xfrm rot="10800000" flipV="1">
              <a:off x="4101911" y="5580064"/>
              <a:ext cx="0" cy="18256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7E7F0E82-102D-824E-A798-6BF2386FBA57}"/>
                </a:ext>
              </a:extLst>
            </p:cNvPr>
            <p:cNvSpPr/>
            <p:nvPr/>
          </p:nvSpPr>
          <p:spPr>
            <a:xfrm rot="10800000">
              <a:off x="4053683" y="5373189"/>
              <a:ext cx="95856" cy="220428"/>
            </a:xfrm>
            <a:prstGeom prst="round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rgbClr val="FFFFFF"/>
                </a:gs>
              </a:gsLst>
              <a:lin ang="16200000" scaled="0"/>
              <a:tileRect/>
            </a:gra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6BBD68D-9488-7A41-940B-A2CBFFD1B84F}"/>
                </a:ext>
              </a:extLst>
            </p:cNvPr>
            <p:cNvCxnSpPr/>
            <p:nvPr/>
          </p:nvCxnSpPr>
          <p:spPr>
            <a:xfrm rot="10800000" flipV="1">
              <a:off x="4106486" y="4951957"/>
              <a:ext cx="0" cy="182561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60D3E99-0929-8A4F-B18B-D72E1C5AB09F}"/>
                </a:ext>
              </a:extLst>
            </p:cNvPr>
            <p:cNvSpPr/>
            <p:nvPr/>
          </p:nvSpPr>
          <p:spPr>
            <a:xfrm rot="10800000">
              <a:off x="4058258" y="5116603"/>
              <a:ext cx="95856" cy="220428"/>
            </a:xfrm>
            <a:prstGeom prst="roundRect">
              <a:avLst/>
            </a:prstGeom>
            <a:gradFill flip="none" rotWithShape="1">
              <a:gsLst>
                <a:gs pos="100000">
                  <a:srgbClr val="008000"/>
                </a:gs>
                <a:gs pos="0">
                  <a:srgbClr val="FFFFFF"/>
                </a:gs>
              </a:gsLst>
              <a:lin ang="16200000" scaled="0"/>
              <a:tileRect/>
            </a:gra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219F217C-B092-9043-8912-A9542A3BF7C4}"/>
              </a:ext>
            </a:extLst>
          </p:cNvPr>
          <p:cNvSpPr txBox="1"/>
          <p:nvPr/>
        </p:nvSpPr>
        <p:spPr>
          <a:xfrm>
            <a:off x="6769260" y="5449473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Antigen presenting cell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26BE0C9-EA45-3D4C-A570-3985257E51ED}"/>
              </a:ext>
            </a:extLst>
          </p:cNvPr>
          <p:cNvSpPr txBox="1"/>
          <p:nvPr/>
        </p:nvSpPr>
        <p:spPr>
          <a:xfrm>
            <a:off x="236658" y="1317541"/>
            <a:ext cx="874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Very short reminder of the basics of cancer immunotherapy (checkpoint blockade)</a:t>
            </a:r>
          </a:p>
        </p:txBody>
      </p:sp>
    </p:spTree>
    <p:extLst>
      <p:ext uri="{BB962C8B-B14F-4D97-AF65-F5344CB8AC3E}">
        <p14:creationId xmlns:p14="http://schemas.microsoft.com/office/powerpoint/2010/main" val="115975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  <p:bldP spid="45" grpId="0"/>
      <p:bldP spid="46" grpId="0" animBg="1"/>
      <p:bldP spid="58" grpId="0"/>
      <p:bldP spid="59" grpId="0"/>
      <p:bldP spid="6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42EC1-D252-284D-B248-9908FA9A6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in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8FB59-1DA4-564B-B9D1-2EDC168D8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8224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Patel et al. Science 2014: Analysis of glioblastoma samples (but low quality data).</a:t>
            </a:r>
          </a:p>
          <a:p>
            <a:r>
              <a:rPr lang="en-US" sz="2400" b="1" dirty="0" err="1"/>
              <a:t>Tirosh</a:t>
            </a:r>
            <a:r>
              <a:rPr lang="en-US" sz="2400" b="1" dirty="0"/>
              <a:t> et al. Science 2016 – first high quality analysis of cancer samples (melanoma).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21A4FC-040B-E347-9650-C62F9C087B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2"/>
          <a:stretch/>
        </p:blipFill>
        <p:spPr>
          <a:xfrm>
            <a:off x="2962833" y="2853624"/>
            <a:ext cx="5190565" cy="32198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72EC4F-D4BF-C443-9BA7-65922EFB46D9}"/>
              </a:ext>
            </a:extLst>
          </p:cNvPr>
          <p:cNvSpPr/>
          <p:nvPr/>
        </p:nvSpPr>
        <p:spPr>
          <a:xfrm>
            <a:off x="457200" y="3194283"/>
            <a:ext cx="21515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19 melanoma patients.</a:t>
            </a:r>
          </a:p>
          <a:p>
            <a:pPr marL="285750" indent="-285750">
              <a:buFontTx/>
              <a:buChar char="-"/>
            </a:pPr>
            <a:r>
              <a:rPr lang="en-US" dirty="0"/>
              <a:t>Flow cytometry to load 96-well plates.</a:t>
            </a:r>
          </a:p>
          <a:p>
            <a:pPr marL="285750" indent="-285750">
              <a:buFontTx/>
              <a:buChar char="-"/>
            </a:pPr>
            <a:r>
              <a:rPr lang="en-US" dirty="0"/>
              <a:t>Single-cell sequencing of &gt;4500 cells.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BFC82-B262-0D45-B74D-CF910B8D09CC}"/>
              </a:ext>
            </a:extLst>
          </p:cNvPr>
          <p:cNvSpPr txBox="1"/>
          <p:nvPr/>
        </p:nvSpPr>
        <p:spPr>
          <a:xfrm>
            <a:off x="519953" y="6300081"/>
            <a:ext cx="810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Cancer cells cluster by patients while non-malignant cells cluster by cell types</a:t>
            </a:r>
          </a:p>
        </p:txBody>
      </p:sp>
    </p:spTree>
    <p:extLst>
      <p:ext uri="{BB962C8B-B14F-4D97-AF65-F5344CB8AC3E}">
        <p14:creationId xmlns:p14="http://schemas.microsoft.com/office/powerpoint/2010/main" val="330805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1F263-3FD6-5C46-A2F0-92839B6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Tirosh</a:t>
            </a:r>
            <a:r>
              <a:rPr lang="en-US" dirty="0"/>
              <a:t> et al.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4277D-A08F-F04F-A668-3921B23B6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Diversity of T cells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Evidence of clonal expansions</a:t>
            </a:r>
          </a:p>
        </p:txBody>
      </p:sp>
      <p:pic>
        <p:nvPicPr>
          <p:cNvPr id="4" name="Picture 3" descr="Screen Shot 2016-04-08 at 23.29.55.png">
            <a:extLst>
              <a:ext uri="{FF2B5EF4-FFF2-40B4-BE49-F238E27FC236}">
                <a16:creationId xmlns:a16="http://schemas.microsoft.com/office/drawing/2014/main" id="{BBD3C2D8-5E23-2A49-9FB5-B5CD7FEECA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2" y="1282004"/>
            <a:ext cx="4723726" cy="3286070"/>
          </a:xfrm>
          <a:prstGeom prst="rect">
            <a:avLst/>
          </a:prstGeom>
        </p:spPr>
      </p:pic>
      <p:pic>
        <p:nvPicPr>
          <p:cNvPr id="5" name="Picture 4" descr="Screen Shot 2016-04-08 at 23.33.14.png">
            <a:extLst>
              <a:ext uri="{FF2B5EF4-FFF2-40B4-BE49-F238E27FC236}">
                <a16:creationId xmlns:a16="http://schemas.microsoft.com/office/drawing/2014/main" id="{EB985CAA-BEFE-A544-BD4A-523C226A6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26" y="4455459"/>
            <a:ext cx="2808198" cy="233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6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905" y="4883337"/>
            <a:ext cx="8219544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Gene expression 	=&gt; Quite easy (count the reads)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Gene fusion		=&gt; More difficult (especially for new fusion events)</a:t>
            </a:r>
          </a:p>
          <a:p>
            <a:pPr>
              <a:lnSpc>
                <a:spcPct val="120000"/>
              </a:lnSpc>
            </a:pPr>
            <a:r>
              <a:rPr lang="en-US" sz="2000" dirty="0"/>
              <a:t>Splicing			=&gt; More difficult (especially for poorly annotated isoforms)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752" y="1435898"/>
            <a:ext cx="1554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RNA fragmentation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7392" y="1414144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Adaptors + amplification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96992" y="1542483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Sequencing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4240" y="3275654"/>
            <a:ext cx="19634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Map to reference </a:t>
            </a:r>
            <a:r>
              <a:rPr lang="en-US" sz="1600" dirty="0" err="1"/>
              <a:t>transcriptome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69315" y="3581224"/>
            <a:ext cx="69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RNA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485952" y="2731744"/>
            <a:ext cx="51556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56480" y="2713057"/>
            <a:ext cx="6528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413552" y="2713057"/>
            <a:ext cx="69088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817360" y="3107011"/>
            <a:ext cx="685904" cy="843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29232" y="251051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623872" y="238859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34032" y="281531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74952" y="299819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176832" y="322171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232712" y="281531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81632" y="266291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639112" y="3211550"/>
            <a:ext cx="264160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39792" y="23089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692192" y="24613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86832" y="233942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96992" y="27661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37912" y="294902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539792" y="31725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95672" y="27661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149392" y="29185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844592" y="261374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02072" y="3162383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34912" y="2033062"/>
            <a:ext cx="1452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"/>
                <a:cs typeface="Courier"/>
              </a:rPr>
              <a:t>ACCTAG</a:t>
            </a:r>
            <a:r>
              <a:rPr lang="is-IS" sz="1200" dirty="0">
                <a:latin typeface="Courier"/>
                <a:cs typeface="Courier"/>
              </a:rPr>
              <a:t>…</a:t>
            </a:r>
          </a:p>
          <a:p>
            <a:r>
              <a:rPr lang="en-US" sz="1200" dirty="0">
                <a:latin typeface="Courier"/>
                <a:cs typeface="Courier"/>
              </a:rPr>
              <a:t>CGGTAA</a:t>
            </a:r>
            <a:r>
              <a:rPr lang="is-IS" sz="1200" dirty="0">
                <a:latin typeface="Courier"/>
                <a:cs typeface="Courier"/>
              </a:rPr>
              <a:t>…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ATGGCA</a:t>
            </a:r>
            <a:r>
              <a:rPr lang="is-IS" sz="1200" dirty="0">
                <a:latin typeface="Courier"/>
                <a:cs typeface="Courier"/>
              </a:rPr>
              <a:t>…</a:t>
            </a:r>
          </a:p>
          <a:p>
            <a:r>
              <a:rPr lang="en-US" sz="1200" dirty="0">
                <a:latin typeface="Courier"/>
                <a:cs typeface="Courier"/>
              </a:rPr>
              <a:t>TGGGAC</a:t>
            </a:r>
            <a:r>
              <a:rPr lang="is-IS" sz="1200" dirty="0">
                <a:latin typeface="Courier"/>
                <a:cs typeface="Courier"/>
              </a:rPr>
              <a:t>…</a:t>
            </a:r>
            <a:endParaRPr lang="en-US" sz="1200" dirty="0">
              <a:latin typeface="Courier"/>
              <a:cs typeface="Courier"/>
            </a:endParaRPr>
          </a:p>
          <a:p>
            <a:r>
              <a:rPr lang="en-US" sz="1200" dirty="0">
                <a:latin typeface="Courier"/>
                <a:cs typeface="Courier"/>
              </a:rPr>
              <a:t>TATAGG</a:t>
            </a:r>
            <a:r>
              <a:rPr lang="is-IS" sz="1200" dirty="0">
                <a:latin typeface="Courier"/>
                <a:cs typeface="Courier"/>
              </a:rPr>
              <a:t>…</a:t>
            </a:r>
            <a:endParaRPr lang="en-US" sz="1200" dirty="0">
              <a:latin typeface="Courier"/>
              <a:cs typeface="Courier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133392" y="4503503"/>
            <a:ext cx="35560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480352" y="431046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65824" y="4412104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12432" y="420886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97552" y="429014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8222032" y="431046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529632" y="420886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737912" y="429014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605832" y="438158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976672" y="438158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45152" y="440190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486192" y="4412104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089952" y="441206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866432" y="4310463"/>
            <a:ext cx="26416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>
            <a:off x="304800" y="2044824"/>
            <a:ext cx="702211" cy="792480"/>
          </a:xfrm>
          <a:custGeom>
            <a:avLst/>
            <a:gdLst>
              <a:gd name="connsiteX0" fmla="*/ 233680 w 702211"/>
              <a:gd name="connsiteY0" fmla="*/ 0 h 792480"/>
              <a:gd name="connsiteX1" fmla="*/ 0 w 702211"/>
              <a:gd name="connsiteY1" fmla="*/ 243840 h 792480"/>
              <a:gd name="connsiteX2" fmla="*/ 233680 w 702211"/>
              <a:gd name="connsiteY2" fmla="*/ 609600 h 792480"/>
              <a:gd name="connsiteX3" fmla="*/ 396240 w 702211"/>
              <a:gd name="connsiteY3" fmla="*/ 345440 h 792480"/>
              <a:gd name="connsiteX4" fmla="*/ 680720 w 702211"/>
              <a:gd name="connsiteY4" fmla="*/ 436880 h 792480"/>
              <a:gd name="connsiteX5" fmla="*/ 660400 w 702211"/>
              <a:gd name="connsiteY5" fmla="*/ 792480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211" h="792480">
                <a:moveTo>
                  <a:pt x="233680" y="0"/>
                </a:moveTo>
                <a:cubicBezTo>
                  <a:pt x="116840" y="71120"/>
                  <a:pt x="0" y="142240"/>
                  <a:pt x="0" y="243840"/>
                </a:cubicBezTo>
                <a:cubicBezTo>
                  <a:pt x="0" y="345440"/>
                  <a:pt x="167640" y="592667"/>
                  <a:pt x="233680" y="609600"/>
                </a:cubicBezTo>
                <a:cubicBezTo>
                  <a:pt x="299720" y="626533"/>
                  <a:pt x="321733" y="374227"/>
                  <a:pt x="396240" y="345440"/>
                </a:cubicBezTo>
                <a:cubicBezTo>
                  <a:pt x="470747" y="316653"/>
                  <a:pt x="636693" y="362373"/>
                  <a:pt x="680720" y="436880"/>
                </a:cubicBezTo>
                <a:cubicBezTo>
                  <a:pt x="724747" y="511387"/>
                  <a:pt x="692573" y="651933"/>
                  <a:pt x="660400" y="792480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84438" y="2610342"/>
            <a:ext cx="824791" cy="694322"/>
          </a:xfrm>
          <a:custGeom>
            <a:avLst/>
            <a:gdLst>
              <a:gd name="connsiteX0" fmla="*/ 335322 w 824791"/>
              <a:gd name="connsiteY0" fmla="*/ 694322 h 694322"/>
              <a:gd name="connsiteX1" fmla="*/ 42 w 824791"/>
              <a:gd name="connsiteY1" fmla="*/ 348882 h 694322"/>
              <a:gd name="connsiteX2" fmla="*/ 315002 w 824791"/>
              <a:gd name="connsiteY2" fmla="*/ 186322 h 694322"/>
              <a:gd name="connsiteX3" fmla="*/ 701082 w 824791"/>
              <a:gd name="connsiteY3" fmla="*/ 470802 h 694322"/>
              <a:gd name="connsiteX4" fmla="*/ 812842 w 824791"/>
              <a:gd name="connsiteY4" fmla="*/ 44082 h 694322"/>
              <a:gd name="connsiteX5" fmla="*/ 457242 w 824791"/>
              <a:gd name="connsiteY5" fmla="*/ 13602 h 69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791" h="694322">
                <a:moveTo>
                  <a:pt x="335322" y="694322"/>
                </a:moveTo>
                <a:cubicBezTo>
                  <a:pt x="169375" y="563935"/>
                  <a:pt x="3429" y="433549"/>
                  <a:pt x="42" y="348882"/>
                </a:cubicBezTo>
                <a:cubicBezTo>
                  <a:pt x="-3345" y="264215"/>
                  <a:pt x="198162" y="166002"/>
                  <a:pt x="315002" y="186322"/>
                </a:cubicBezTo>
                <a:cubicBezTo>
                  <a:pt x="431842" y="206642"/>
                  <a:pt x="618109" y="494509"/>
                  <a:pt x="701082" y="470802"/>
                </a:cubicBezTo>
                <a:cubicBezTo>
                  <a:pt x="784055" y="447095"/>
                  <a:pt x="853482" y="120282"/>
                  <a:pt x="812842" y="44082"/>
                </a:cubicBezTo>
                <a:cubicBezTo>
                  <a:pt x="772202" y="-32118"/>
                  <a:pt x="457242" y="13602"/>
                  <a:pt x="457242" y="13602"/>
                </a:cubicBez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243840" y="2603624"/>
            <a:ext cx="690880" cy="924560"/>
          </a:xfrm>
          <a:custGeom>
            <a:avLst/>
            <a:gdLst>
              <a:gd name="connsiteX0" fmla="*/ 690880 w 690880"/>
              <a:gd name="connsiteY0" fmla="*/ 924560 h 924560"/>
              <a:gd name="connsiteX1" fmla="*/ 497840 w 690880"/>
              <a:gd name="connsiteY1" fmla="*/ 548640 h 924560"/>
              <a:gd name="connsiteX2" fmla="*/ 132080 w 690880"/>
              <a:gd name="connsiteY2" fmla="*/ 518160 h 924560"/>
              <a:gd name="connsiteX3" fmla="*/ 71120 w 690880"/>
              <a:gd name="connsiteY3" fmla="*/ 863600 h 924560"/>
              <a:gd name="connsiteX4" fmla="*/ 497840 w 690880"/>
              <a:gd name="connsiteY4" fmla="*/ 467360 h 924560"/>
              <a:gd name="connsiteX5" fmla="*/ 81280 w 690880"/>
              <a:gd name="connsiteY5" fmla="*/ 71120 h 924560"/>
              <a:gd name="connsiteX6" fmla="*/ 81280 w 690880"/>
              <a:gd name="connsiteY6" fmla="*/ 71120 h 924560"/>
              <a:gd name="connsiteX7" fmla="*/ 0 w 690880"/>
              <a:gd name="connsiteY7" fmla="*/ 0 h 92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0880" h="924560">
                <a:moveTo>
                  <a:pt x="690880" y="924560"/>
                </a:moveTo>
                <a:cubicBezTo>
                  <a:pt x="640926" y="770466"/>
                  <a:pt x="590973" y="616373"/>
                  <a:pt x="497840" y="548640"/>
                </a:cubicBezTo>
                <a:cubicBezTo>
                  <a:pt x="404707" y="480907"/>
                  <a:pt x="203200" y="465667"/>
                  <a:pt x="132080" y="518160"/>
                </a:cubicBezTo>
                <a:cubicBezTo>
                  <a:pt x="60960" y="570653"/>
                  <a:pt x="10160" y="872067"/>
                  <a:pt x="71120" y="863600"/>
                </a:cubicBezTo>
                <a:cubicBezTo>
                  <a:pt x="132080" y="855133"/>
                  <a:pt x="496147" y="599440"/>
                  <a:pt x="497840" y="467360"/>
                </a:cubicBezTo>
                <a:cubicBezTo>
                  <a:pt x="499533" y="335280"/>
                  <a:pt x="150707" y="137160"/>
                  <a:pt x="81280" y="71120"/>
                </a:cubicBezTo>
                <a:lnTo>
                  <a:pt x="81280" y="71120"/>
                </a:lnTo>
                <a:lnTo>
                  <a:pt x="0" y="0"/>
                </a:lnTo>
              </a:path>
            </a:pathLst>
          </a:cu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486712" y="1436857"/>
            <a:ext cx="170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Reverse transcription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3180080" y="2766143"/>
            <a:ext cx="6528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015792" y="251442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310432" y="239250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4320592" y="281922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61512" y="300210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63392" y="322562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19272" y="281922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168192" y="266682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325672" y="3215469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34992" y="4503544"/>
            <a:ext cx="1094688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480352" y="4503544"/>
            <a:ext cx="1280160" cy="0"/>
          </a:xfrm>
          <a:prstGeom prst="lin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295952" y="4513704"/>
            <a:ext cx="13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571896" y="4513704"/>
            <a:ext cx="132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Gene B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6197600" y="3048684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6108752" y="2501942"/>
            <a:ext cx="264160" cy="0"/>
          </a:xfrm>
          <a:prstGeom prst="line">
            <a:avLst/>
          </a:prstGeom>
          <a:ln>
            <a:solidFill>
              <a:srgbClr val="FF6600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021372" y="2292532"/>
            <a:ext cx="97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&gt;100M reads</a:t>
            </a:r>
            <a:endParaRPr lang="en-US" baseline="30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760D1AE-52D5-AB4A-8E35-9F6D18562C69}"/>
              </a:ext>
            </a:extLst>
          </p:cNvPr>
          <p:cNvSpPr txBox="1"/>
          <p:nvPr/>
        </p:nvSpPr>
        <p:spPr>
          <a:xfrm>
            <a:off x="516545" y="6202630"/>
            <a:ext cx="7989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Measured expression is the average over all cell types</a:t>
            </a:r>
          </a:p>
        </p:txBody>
      </p:sp>
    </p:spTree>
    <p:extLst>
      <p:ext uri="{BB962C8B-B14F-4D97-AF65-F5344CB8AC3E}">
        <p14:creationId xmlns:p14="http://schemas.microsoft.com/office/powerpoint/2010/main" val="7004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32" grpId="0"/>
      <p:bldP spid="47" grpId="0" animBg="1"/>
      <p:bldP spid="48" grpId="0" animBg="1"/>
      <p:bldP spid="49" grpId="0" animBg="1"/>
      <p:bldP spid="50" grpId="0"/>
      <p:bldP spid="62" grpId="0"/>
      <p:bldP spid="63" grpId="0"/>
      <p:bldP spid="3" grpId="0"/>
      <p:bldP spid="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in cancer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30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587EEE-A86B-A249-80B1-3193B023C408}"/>
              </a:ext>
            </a:extLst>
          </p:cNvPr>
          <p:cNvSpPr txBox="1"/>
          <p:nvPr/>
        </p:nvSpPr>
        <p:spPr>
          <a:xfrm>
            <a:off x="5791200" y="1586660"/>
            <a:ext cx="2698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Head and neck cancer.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5B1E2-1ECD-B84A-AD26-FF5442A7A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7" y="1652071"/>
            <a:ext cx="5204012" cy="1558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3EEED-29B0-2241-8094-9C4618402932}"/>
              </a:ext>
            </a:extLst>
          </p:cNvPr>
          <p:cNvSpPr txBox="1"/>
          <p:nvPr/>
        </p:nvSpPr>
        <p:spPr>
          <a:xfrm>
            <a:off x="259976" y="3647667"/>
            <a:ext cx="8624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Variable gene expression in cancer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Conserved gene expression in non-malignant cells across patients</a:t>
            </a:r>
          </a:p>
        </p:txBody>
      </p:sp>
    </p:spTree>
    <p:extLst>
      <p:ext uri="{BB962C8B-B14F-4D97-AF65-F5344CB8AC3E}">
        <p14:creationId xmlns:p14="http://schemas.microsoft.com/office/powerpoint/2010/main" val="35544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D5C0-A67B-134E-BBB9-3A2E4342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in cancer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35D4-09E7-EF41-914E-EE80B5407976}"/>
              </a:ext>
            </a:extLst>
          </p:cNvPr>
          <p:cNvSpPr txBox="1"/>
          <p:nvPr/>
        </p:nvSpPr>
        <p:spPr>
          <a:xfrm>
            <a:off x="448235" y="1631576"/>
            <a:ext cx="824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Identification of cancer cell characteristics correlating with response to  immunotherapy: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F9D0A1-9283-1043-A32A-666385FBD0E8}"/>
              </a:ext>
            </a:extLst>
          </p:cNvPr>
          <p:cNvSpPr txBox="1"/>
          <p:nvPr/>
        </p:nvSpPr>
        <p:spPr>
          <a:xfrm>
            <a:off x="5746376" y="2440234"/>
            <a:ext cx="3281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Cell 2018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8B285-56CA-4D46-8DEA-5301DB833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31" y="2434319"/>
            <a:ext cx="6436658" cy="18420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FA7EDB-2DFB-3940-9165-0086996C39B7}"/>
              </a:ext>
            </a:extLst>
          </p:cNvPr>
          <p:cNvSpPr txBox="1"/>
          <p:nvPr/>
        </p:nvSpPr>
        <p:spPr>
          <a:xfrm>
            <a:off x="6822141" y="2434319"/>
            <a:ext cx="175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AF378F-481F-364D-B716-B04E2D60D121}"/>
              </a:ext>
            </a:extLst>
          </p:cNvPr>
          <p:cNvSpPr txBox="1"/>
          <p:nvPr/>
        </p:nvSpPr>
        <p:spPr>
          <a:xfrm>
            <a:off x="340660" y="4575374"/>
            <a:ext cx="86867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Investigating genes whose expression in cancer cells correlate with immune infiltrations and response to therapy</a:t>
            </a:r>
          </a:p>
          <a:p>
            <a:endParaRPr lang="en-US" sz="1600" dirty="0"/>
          </a:p>
          <a:p>
            <a:r>
              <a:rPr lang="en-US" sz="1600" u="sng" dirty="0"/>
              <a:t>Main findings: 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Immune related genes (antigen presentation, interferon, complement system) correlate with higher immune infiltrations and higher response to immunotherapy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CDK4, CDK7/</a:t>
            </a:r>
            <a:r>
              <a:rPr lang="en-US" sz="1600" dirty="0" err="1"/>
              <a:t>Myc</a:t>
            </a:r>
            <a:r>
              <a:rPr lang="en-US" sz="1600" dirty="0"/>
              <a:t> targets correlate with lower immune infiltration and lower response to immunotherapy</a:t>
            </a:r>
          </a:p>
        </p:txBody>
      </p:sp>
    </p:spTree>
    <p:extLst>
      <p:ext uri="{BB962C8B-B14F-4D97-AF65-F5344CB8AC3E}">
        <p14:creationId xmlns:p14="http://schemas.microsoft.com/office/powerpoint/2010/main" val="368100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4CF21-4F36-AA4E-9B49-0E822CB5D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B6CA5-1248-5749-A91E-D8FA2B3AB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Unbiased view of the heterogeneity of tumors (cancer + non-malignant cells).</a:t>
            </a:r>
          </a:p>
          <a:p>
            <a:r>
              <a:rPr lang="en-US" dirty="0"/>
              <a:t>Similarity between immune cells across patients, differences in cancer cells.</a:t>
            </a:r>
          </a:p>
          <a:p>
            <a:r>
              <a:rPr lang="en-US" dirty="0"/>
              <a:t>Towards identifying interactions between different cell types.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1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D5C0-A67B-134E-BBB9-3A2E4342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immune cells in tumors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F8C2EB-761F-A34E-A3F6-1AD76B93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1193"/>
            <a:ext cx="4276165" cy="7290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CD87E7-205D-CA40-AFE5-4490336B6E8E}"/>
              </a:ext>
            </a:extLst>
          </p:cNvPr>
          <p:cNvSpPr txBox="1"/>
          <p:nvPr/>
        </p:nvSpPr>
        <p:spPr>
          <a:xfrm>
            <a:off x="448235" y="2504445"/>
            <a:ext cx="1810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2016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51A245-F8B6-444D-8CBD-5DDE75D1CC34}"/>
              </a:ext>
            </a:extLst>
          </p:cNvPr>
          <p:cNvSpPr txBox="1"/>
          <p:nvPr/>
        </p:nvSpPr>
        <p:spPr>
          <a:xfrm>
            <a:off x="4867835" y="1581115"/>
            <a:ext cx="4213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Analysis of mouse tumor infiltrating CD8 T cells. Evidence of activated vs dysfunctional CD8 T cells.</a:t>
            </a:r>
          </a:p>
          <a:p>
            <a:r>
              <a:rPr lang="en-US" sz="1600" dirty="0"/>
              <a:t>Very nice </a:t>
            </a:r>
            <a:r>
              <a:rPr lang="en-US" sz="1600" dirty="0" err="1"/>
              <a:t>scRNA-Seq</a:t>
            </a:r>
            <a:r>
              <a:rPr lang="en-US" sz="1600" dirty="0"/>
              <a:t> data (but many issues with the interpretation of the data…).</a:t>
            </a:r>
          </a:p>
        </p:txBody>
      </p:sp>
      <p:pic>
        <p:nvPicPr>
          <p:cNvPr id="7" name="Picture 6" descr="Screen Shot 2017-11-29 at 10.47.59.png">
            <a:extLst>
              <a:ext uri="{FF2B5EF4-FFF2-40B4-BE49-F238E27FC236}">
                <a16:creationId xmlns:a16="http://schemas.microsoft.com/office/drawing/2014/main" id="{89BB19A2-82C5-9346-ABFB-B129CE0D3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3198558"/>
            <a:ext cx="5930346" cy="855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C0D834-3D76-0347-BAC3-770E9E34A063}"/>
              </a:ext>
            </a:extLst>
          </p:cNvPr>
          <p:cNvSpPr txBox="1"/>
          <p:nvPr/>
        </p:nvSpPr>
        <p:spPr>
          <a:xfrm>
            <a:off x="6539861" y="3271115"/>
            <a:ext cx="2541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CD8 and CD4 T cells in liver cancer (&gt;5000 cells).</a:t>
            </a:r>
          </a:p>
          <a:p>
            <a:r>
              <a:rPr lang="en-US" sz="1600" dirty="0"/>
              <a:t>Quite nice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246FE-AB99-AF4A-A550-3D83C32ACC52}"/>
              </a:ext>
            </a:extLst>
          </p:cNvPr>
          <p:cNvSpPr txBox="1"/>
          <p:nvPr/>
        </p:nvSpPr>
        <p:spPr>
          <a:xfrm>
            <a:off x="5222091" y="3979001"/>
            <a:ext cx="1237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 2017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1F0582-EB53-AA42-8C0B-EC1B1C6C0324}"/>
              </a:ext>
            </a:extLst>
          </p:cNvPr>
          <p:cNvSpPr txBox="1"/>
          <p:nvPr/>
        </p:nvSpPr>
        <p:spPr>
          <a:xfrm>
            <a:off x="448235" y="6254760"/>
            <a:ext cx="3281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Nature Medicine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321AF2-13AD-D148-8590-1E95AC9B4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489" y="4549041"/>
            <a:ext cx="4773899" cy="16742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27CC9DE-9FC5-DF4D-B5D2-650C2C5DA87D}"/>
              </a:ext>
            </a:extLst>
          </p:cNvPr>
          <p:cNvSpPr txBox="1"/>
          <p:nvPr/>
        </p:nvSpPr>
        <p:spPr>
          <a:xfrm>
            <a:off x="5486400" y="5068810"/>
            <a:ext cx="3442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12’000 T cells in lung tumors. </a:t>
            </a:r>
          </a:p>
          <a:p>
            <a:r>
              <a:rPr lang="en-US" sz="1600" dirty="0"/>
              <a:t>Heterogeneity among T cells, including a pre-exhausted state that correlates with better prognosis</a:t>
            </a:r>
          </a:p>
        </p:txBody>
      </p:sp>
    </p:spTree>
    <p:extLst>
      <p:ext uri="{BB962C8B-B14F-4D97-AF65-F5344CB8AC3E}">
        <p14:creationId xmlns:p14="http://schemas.microsoft.com/office/powerpoint/2010/main" val="227206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2D5C0-A67B-134E-BBB9-3A2E43421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immune cells in tumors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D35D4-09E7-EF41-914E-EE80B5407976}"/>
              </a:ext>
            </a:extLst>
          </p:cNvPr>
          <p:cNvSpPr txBox="1"/>
          <p:nvPr/>
        </p:nvSpPr>
        <p:spPr>
          <a:xfrm>
            <a:off x="448235" y="1631576"/>
            <a:ext cx="8247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Identification of cell types associated with response to immunotherapy: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6F587-BDEB-F34D-913D-E0A768489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31474"/>
            <a:ext cx="5289176" cy="13961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F9D0A1-9283-1043-A32A-666385FBD0E8}"/>
              </a:ext>
            </a:extLst>
          </p:cNvPr>
          <p:cNvSpPr txBox="1"/>
          <p:nvPr/>
        </p:nvSpPr>
        <p:spPr>
          <a:xfrm>
            <a:off x="5746376" y="2440234"/>
            <a:ext cx="3281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Cell 2018</a:t>
            </a:r>
          </a:p>
          <a:p>
            <a:endParaRPr lang="en-US" sz="1600" dirty="0"/>
          </a:p>
          <a:p>
            <a:r>
              <a:rPr lang="en-US" sz="1600" dirty="0"/>
              <a:t>First in-depth study of cell types preferentially found in immunotherapy responder.</a:t>
            </a:r>
          </a:p>
          <a:p>
            <a:r>
              <a:rPr lang="en-US" sz="1600" dirty="0"/>
              <a:t>TCF7 (marker of memory) expressed on CD8 T cells is a very good marker.</a:t>
            </a:r>
          </a:p>
          <a:p>
            <a:endParaRPr lang="en-US" sz="1600" dirty="0"/>
          </a:p>
          <a:p>
            <a:r>
              <a:rPr lang="en-US" sz="1600" dirty="0"/>
              <a:t>Mechanistic understanding in LCMV (virus): </a:t>
            </a:r>
            <a:r>
              <a:rPr lang="en-US" sz="1600" dirty="0" err="1"/>
              <a:t>Utzschneider</a:t>
            </a:r>
            <a:r>
              <a:rPr lang="en-US" sz="1600" dirty="0"/>
              <a:t> et al. Immunity 2016.</a:t>
            </a:r>
          </a:p>
        </p:txBody>
      </p:sp>
    </p:spTree>
    <p:extLst>
      <p:ext uri="{BB962C8B-B14F-4D97-AF65-F5344CB8AC3E}">
        <p14:creationId xmlns:p14="http://schemas.microsoft.com/office/powerpoint/2010/main" val="421032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F184-44E1-D347-BE94-C2C259718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F1CA-B47F-FF4E-8637-7721295F3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Improved understanding of heterogeneity of immune cells in tumors.</a:t>
            </a:r>
          </a:p>
          <a:p>
            <a:r>
              <a:rPr lang="en-US" dirty="0"/>
              <a:t>Combined clonality and gene expression analysis.</a:t>
            </a:r>
          </a:p>
          <a:p>
            <a:r>
              <a:rPr lang="en-US" dirty="0"/>
              <a:t>Correlations between specific cell types and both survival and response to immunotherapy.</a:t>
            </a:r>
          </a:p>
        </p:txBody>
      </p:sp>
    </p:spTree>
    <p:extLst>
      <p:ext uri="{BB962C8B-B14F-4D97-AF65-F5344CB8AC3E}">
        <p14:creationId xmlns:p14="http://schemas.microsoft.com/office/powerpoint/2010/main" val="3129300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382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Specific challenges in single-cell RNA-</a:t>
            </a:r>
            <a:r>
              <a:rPr lang="en-US" sz="3400" dirty="0" err="1"/>
              <a:t>Seq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6382"/>
            <a:ext cx="8229600" cy="5530224"/>
          </a:xfrm>
        </p:spPr>
        <p:txBody>
          <a:bodyPr>
            <a:normAutofit/>
          </a:bodyPr>
          <a:lstStyle/>
          <a:p>
            <a:r>
              <a:rPr lang="en-US" sz="2200" dirty="0"/>
              <a:t>Tissue dissociation and processing</a:t>
            </a:r>
          </a:p>
          <a:p>
            <a:pPr lvl="1"/>
            <a:r>
              <a:rPr lang="en-US" sz="1800" dirty="0"/>
              <a:t>Dead cells, RNA degradation, doublets, changes in gene expression.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200" dirty="0"/>
              <a:t>Transcript drop-outs (~10% efficiency):</a:t>
            </a:r>
          </a:p>
          <a:p>
            <a:pPr lvl="1"/>
            <a:r>
              <a:rPr lang="en-US" sz="1800" dirty="0"/>
              <a:t>If you do not see a gene it does not mean that it is not there.</a:t>
            </a:r>
          </a:p>
          <a:p>
            <a:pPr lvl="1"/>
            <a:r>
              <a:rPr lang="en-US" sz="1800" dirty="0"/>
              <a:t>If you see very high expression, it may not be as high as it looks like (amplification bias)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200" dirty="0"/>
              <a:t>Batch effects:</a:t>
            </a:r>
            <a:endParaRPr lang="en-US" sz="1800" dirty="0"/>
          </a:p>
          <a:p>
            <a:pPr lvl="1"/>
            <a:r>
              <a:rPr lang="en-US" sz="1800" dirty="0"/>
              <a:t>Often clusters correspond to different batches/plates.</a:t>
            </a:r>
          </a:p>
          <a:p>
            <a:pPr marL="457200" lvl="1" indent="0">
              <a:buNone/>
            </a:pPr>
            <a:endParaRPr lang="en-US" sz="1800" dirty="0"/>
          </a:p>
          <a:p>
            <a:r>
              <a:rPr lang="en-US" sz="2200" dirty="0"/>
              <a:t>Cell cycle and/or number of reads per cell:</a:t>
            </a:r>
          </a:p>
          <a:p>
            <a:pPr lvl="1"/>
            <a:r>
              <a:rPr lang="en-US" sz="1800" dirty="0"/>
              <a:t>Even cells of the same type may look different at the single-cell gene expression level.</a:t>
            </a:r>
          </a:p>
          <a:p>
            <a:r>
              <a:rPr lang="en-US" sz="2200" dirty="0"/>
              <a:t>Big datasets!</a:t>
            </a:r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36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2620" y="1256381"/>
            <a:ext cx="7159865" cy="852589"/>
          </a:xfrm>
          <a:prstGeom prst="roundRect">
            <a:avLst>
              <a:gd name="adj" fmla="val 8846"/>
            </a:avLst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challenges in </a:t>
            </a:r>
            <a:r>
              <a:rPr lang="en-US" dirty="0" err="1"/>
              <a:t>scRNA-Seq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Transcript dropout</a:t>
            </a:r>
          </a:p>
        </p:txBody>
      </p:sp>
      <p:pic>
        <p:nvPicPr>
          <p:cNvPr id="4" name="Picture 3" descr="Fig2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2" r="61765"/>
          <a:stretch/>
        </p:blipFill>
        <p:spPr>
          <a:xfrm>
            <a:off x="268907" y="2484604"/>
            <a:ext cx="4219911" cy="3744416"/>
          </a:xfrm>
          <a:prstGeom prst="rect">
            <a:avLst/>
          </a:prstGeom>
        </p:spPr>
      </p:pic>
      <p:pic>
        <p:nvPicPr>
          <p:cNvPr id="9" name="Picture 8" descr="Fig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4" r="25964"/>
          <a:stretch/>
        </p:blipFill>
        <p:spPr>
          <a:xfrm>
            <a:off x="4878816" y="2484604"/>
            <a:ext cx="3807984" cy="37444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8816" y="1691867"/>
            <a:ext cx="35533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Use gene signatures obtained from cells showing expression of the markers</a:t>
            </a:r>
          </a:p>
        </p:txBody>
      </p:sp>
      <p:sp>
        <p:nvSpPr>
          <p:cNvPr id="13" name="Left-Right Arrow 12"/>
          <p:cNvSpPr/>
          <p:nvPr/>
        </p:nvSpPr>
        <p:spPr>
          <a:xfrm rot="20169769">
            <a:off x="1754719" y="3598422"/>
            <a:ext cx="1030983" cy="4506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6833425">
            <a:off x="2417711" y="4012861"/>
            <a:ext cx="1030983" cy="4506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908709">
            <a:off x="1622547" y="4388352"/>
            <a:ext cx="1030983" cy="450657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0A47-3C8E-7A4C-B031-6092971E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A93D6-A850-D145-8E2E-BDFD6D27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Unbiased identification of (new) cell types</a:t>
            </a:r>
          </a:p>
          <a:p>
            <a:pPr lvl="1"/>
            <a:r>
              <a:rPr lang="en-US" dirty="0"/>
              <a:t>Monitoring changes in gene expression in each cell type separately</a:t>
            </a:r>
          </a:p>
          <a:p>
            <a:pPr lvl="1"/>
            <a:r>
              <a:rPr lang="en-US" dirty="0"/>
              <a:t>Predictions of new markers</a:t>
            </a:r>
          </a:p>
          <a:p>
            <a:pPr lvl="1"/>
            <a:r>
              <a:rPr lang="en-US" dirty="0"/>
              <a:t>Reconstruction of differentiation processes</a:t>
            </a:r>
          </a:p>
          <a:p>
            <a:pPr lvl="1"/>
            <a:r>
              <a:rPr lang="en-US" dirty="0"/>
              <a:t>TCR or BCR reconstruction in T and B cells (more generally, DNA barcoding for cell tracking)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365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C089-7F51-C741-AA42-BFF1CAF5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B093-508E-FF4D-90EC-2C4523F0C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7812"/>
            <a:ext cx="8229600" cy="5265550"/>
          </a:xfrm>
        </p:spPr>
        <p:txBody>
          <a:bodyPr>
            <a:normAutofit/>
          </a:bodyPr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is revolutionizing our ability to phenotypically interrogate complex samples/tissues.</a:t>
            </a:r>
          </a:p>
          <a:p>
            <a:pPr marL="849313" indent="-849313">
              <a:buNone/>
            </a:pPr>
            <a:r>
              <a:rPr lang="en-US" sz="2400" dirty="0"/>
              <a:t>	=&gt; Much more powerful than cell type predictions from bulk gene expression data, but also more expensive </a:t>
            </a:r>
          </a:p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enables us to predict differentiation trajectories</a:t>
            </a:r>
          </a:p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allows to follow barcoded cells (e.g., natural barcoding of TCR/BCR in immune cells)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9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AFCE-8AB1-994F-87EE-C59498D1B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Single-cell RNA-</a:t>
            </a:r>
            <a:r>
              <a:rPr lang="en-US" dirty="0" err="1"/>
              <a:t>Seq</a:t>
            </a:r>
            <a:r>
              <a:rPr lang="en-US" dirty="0"/>
              <a:t> – Motivation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61BAC-DD99-4449-8AD8-95DB410A0E0A}"/>
              </a:ext>
            </a:extLst>
          </p:cNvPr>
          <p:cNvSpPr txBox="1"/>
          <p:nvPr/>
        </p:nvSpPr>
        <p:spPr>
          <a:xfrm>
            <a:off x="628183" y="1531153"/>
            <a:ext cx="2651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Bulk sample gene expression analysis</a:t>
            </a:r>
          </a:p>
        </p:txBody>
      </p:sp>
      <p:pic>
        <p:nvPicPr>
          <p:cNvPr id="5" name="Picture 4" descr="tumor.png">
            <a:extLst>
              <a:ext uri="{FF2B5EF4-FFF2-40B4-BE49-F238E27FC236}">
                <a16:creationId xmlns:a16="http://schemas.microsoft.com/office/drawing/2014/main" id="{C6B1E487-5EE2-3D4C-99C5-E0C4C8423E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3536" r="37130" b="25882"/>
          <a:stretch/>
        </p:blipFill>
        <p:spPr>
          <a:xfrm>
            <a:off x="1050256" y="2542450"/>
            <a:ext cx="1815459" cy="1578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689C5D-27AA-5640-95CE-9059BE3739CB}"/>
              </a:ext>
            </a:extLst>
          </p:cNvPr>
          <p:cNvSpPr txBox="1"/>
          <p:nvPr/>
        </p:nvSpPr>
        <p:spPr>
          <a:xfrm>
            <a:off x="1310746" y="4266124"/>
            <a:ext cx="20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have information about all cell types</a:t>
            </a:r>
          </a:p>
          <a:p>
            <a:endParaRPr lang="en-US" sz="1600" dirty="0"/>
          </a:p>
          <a:p>
            <a:r>
              <a:rPr lang="en-US" sz="1600" dirty="0"/>
              <a:t>The signal is mixed with other cell types</a:t>
            </a:r>
          </a:p>
          <a:p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4A86DE-FD45-414A-A263-B945882BF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691"/>
          <a:stretch/>
        </p:blipFill>
        <p:spPr>
          <a:xfrm>
            <a:off x="954981" y="4364041"/>
            <a:ext cx="315245" cy="348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3A47C2-2987-F548-BAEB-6C62BD704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12" r="-2564"/>
          <a:stretch/>
        </p:blipFill>
        <p:spPr>
          <a:xfrm>
            <a:off x="967215" y="5095795"/>
            <a:ext cx="341201" cy="348124"/>
          </a:xfrm>
          <a:prstGeom prst="rect">
            <a:avLst/>
          </a:prstGeom>
        </p:spPr>
      </p:pic>
      <p:pic>
        <p:nvPicPr>
          <p:cNvPr id="12" name="Picture 11" descr="EPIC_method_overview_part1_v3.png">
            <a:extLst>
              <a:ext uri="{FF2B5EF4-FFF2-40B4-BE49-F238E27FC236}">
                <a16:creationId xmlns:a16="http://schemas.microsoft.com/office/drawing/2014/main" id="{F3E69604-6A4B-884C-8F4E-6AC96BD74F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472" b="26923"/>
          <a:stretch/>
        </p:blipFill>
        <p:spPr>
          <a:xfrm>
            <a:off x="160217" y="2196684"/>
            <a:ext cx="908842" cy="28822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2278593-4F23-3A41-A0D8-E16CC4718867}"/>
              </a:ext>
            </a:extLst>
          </p:cNvPr>
          <p:cNvSpPr txBox="1"/>
          <p:nvPr/>
        </p:nvSpPr>
        <p:spPr>
          <a:xfrm>
            <a:off x="219635" y="5981181"/>
            <a:ext cx="8704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Possible in some cases to infer the fraction of the different cell types, but impossible to infer their actual gene expression profile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04BF7E-8490-FE46-8BD3-126C0B866344}"/>
              </a:ext>
            </a:extLst>
          </p:cNvPr>
          <p:cNvSpPr txBox="1"/>
          <p:nvPr/>
        </p:nvSpPr>
        <p:spPr>
          <a:xfrm>
            <a:off x="3935785" y="1459988"/>
            <a:ext cx="3371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Different expression in different cell types in mixed sample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D87DF5-C04B-7E40-A59F-BC0B6EC44887}"/>
              </a:ext>
            </a:extLst>
          </p:cNvPr>
          <p:cNvCxnSpPr/>
          <p:nvPr/>
        </p:nvCxnSpPr>
        <p:spPr>
          <a:xfrm>
            <a:off x="4070226" y="3799438"/>
            <a:ext cx="13536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ABA9B49-7379-F348-8897-9B1901345B9B}"/>
              </a:ext>
            </a:extLst>
          </p:cNvPr>
          <p:cNvCxnSpPr/>
          <p:nvPr/>
        </p:nvCxnSpPr>
        <p:spPr>
          <a:xfrm flipV="1">
            <a:off x="4066707" y="2213895"/>
            <a:ext cx="0" cy="1585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5920C3-61A3-8B4D-B977-E333A5E7E981}"/>
              </a:ext>
            </a:extLst>
          </p:cNvPr>
          <p:cNvCxnSpPr/>
          <p:nvPr/>
        </p:nvCxnSpPr>
        <p:spPr>
          <a:xfrm>
            <a:off x="6006869" y="3782227"/>
            <a:ext cx="13536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9C5198-A605-D644-8ACF-AB010C2216EF}"/>
              </a:ext>
            </a:extLst>
          </p:cNvPr>
          <p:cNvCxnSpPr/>
          <p:nvPr/>
        </p:nvCxnSpPr>
        <p:spPr>
          <a:xfrm flipV="1">
            <a:off x="5997904" y="2196684"/>
            <a:ext cx="0" cy="158554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EBB7285-409A-1C4A-96F2-16F4AF0E31E3}"/>
              </a:ext>
            </a:extLst>
          </p:cNvPr>
          <p:cNvSpPr/>
          <p:nvPr/>
        </p:nvSpPr>
        <p:spPr>
          <a:xfrm>
            <a:off x="4164776" y="2651956"/>
            <a:ext cx="331694" cy="114748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1F0AE42-13D1-524B-AF0D-2E07DB9B859A}"/>
              </a:ext>
            </a:extLst>
          </p:cNvPr>
          <p:cNvSpPr/>
          <p:nvPr/>
        </p:nvSpPr>
        <p:spPr>
          <a:xfrm>
            <a:off x="4755026" y="3246157"/>
            <a:ext cx="331694" cy="5532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E61C02-FD07-8F48-AC16-552B2DCF9620}"/>
              </a:ext>
            </a:extLst>
          </p:cNvPr>
          <p:cNvSpPr/>
          <p:nvPr/>
        </p:nvSpPr>
        <p:spPr>
          <a:xfrm>
            <a:off x="6748561" y="2634745"/>
            <a:ext cx="331694" cy="114748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908CF8-3096-3740-A3F2-5DBB8883428E}"/>
              </a:ext>
            </a:extLst>
          </p:cNvPr>
          <p:cNvSpPr/>
          <p:nvPr/>
        </p:nvSpPr>
        <p:spPr>
          <a:xfrm>
            <a:off x="6200873" y="3228946"/>
            <a:ext cx="331694" cy="55328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E27EE4B2-BF36-4B4E-8FDC-BEC1E96936C6}"/>
              </a:ext>
            </a:extLst>
          </p:cNvPr>
          <p:cNvSpPr/>
          <p:nvPr/>
        </p:nvSpPr>
        <p:spPr>
          <a:xfrm>
            <a:off x="5474932" y="2831636"/>
            <a:ext cx="401949" cy="35006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99553A-5153-1B4D-9782-DB9E7A2655A4}"/>
              </a:ext>
            </a:extLst>
          </p:cNvPr>
          <p:cNvSpPr txBox="1"/>
          <p:nvPr/>
        </p:nvSpPr>
        <p:spPr>
          <a:xfrm>
            <a:off x="4164621" y="3957497"/>
            <a:ext cx="262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Bimodal expression in a pure sample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12BB4C4-277E-8341-A698-38BED37270BC}"/>
              </a:ext>
            </a:extLst>
          </p:cNvPr>
          <p:cNvCxnSpPr>
            <a:cxnSpLocks/>
          </p:cNvCxnSpPr>
          <p:nvPr/>
        </p:nvCxnSpPr>
        <p:spPr>
          <a:xfrm>
            <a:off x="4254269" y="5773355"/>
            <a:ext cx="242943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697E253-9369-0C47-9FE5-17B130F064DA}"/>
              </a:ext>
            </a:extLst>
          </p:cNvPr>
          <p:cNvCxnSpPr/>
          <p:nvPr/>
        </p:nvCxnSpPr>
        <p:spPr>
          <a:xfrm flipV="1">
            <a:off x="4254270" y="4429547"/>
            <a:ext cx="0" cy="13438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:a16="http://schemas.microsoft.com/office/drawing/2014/main" id="{355140C7-5991-B94C-8F99-5676705B8D04}"/>
              </a:ext>
            </a:extLst>
          </p:cNvPr>
          <p:cNvSpPr/>
          <p:nvPr/>
        </p:nvSpPr>
        <p:spPr>
          <a:xfrm>
            <a:off x="4532178" y="4579140"/>
            <a:ext cx="1945341" cy="1195897"/>
          </a:xfrm>
          <a:custGeom>
            <a:avLst/>
            <a:gdLst>
              <a:gd name="connsiteX0" fmla="*/ 0 w 1945341"/>
              <a:gd name="connsiteY0" fmla="*/ 1175874 h 1195897"/>
              <a:gd name="connsiteX1" fmla="*/ 251012 w 1945341"/>
              <a:gd name="connsiteY1" fmla="*/ 1166909 h 1195897"/>
              <a:gd name="connsiteX2" fmla="*/ 448235 w 1945341"/>
              <a:gd name="connsiteY2" fmla="*/ 897968 h 1195897"/>
              <a:gd name="connsiteX3" fmla="*/ 618565 w 1945341"/>
              <a:gd name="connsiteY3" fmla="*/ 378015 h 1195897"/>
              <a:gd name="connsiteX4" fmla="*/ 788894 w 1945341"/>
              <a:gd name="connsiteY4" fmla="*/ 10462 h 1195897"/>
              <a:gd name="connsiteX5" fmla="*/ 1048871 w 1945341"/>
              <a:gd name="connsiteY5" fmla="*/ 135968 h 1195897"/>
              <a:gd name="connsiteX6" fmla="*/ 1156447 w 1945341"/>
              <a:gd name="connsiteY6" fmla="*/ 503521 h 1195897"/>
              <a:gd name="connsiteX7" fmla="*/ 1425388 w 1945341"/>
              <a:gd name="connsiteY7" fmla="*/ 1068297 h 1195897"/>
              <a:gd name="connsiteX8" fmla="*/ 1721224 w 1945341"/>
              <a:gd name="connsiteY8" fmla="*/ 1157944 h 1195897"/>
              <a:gd name="connsiteX9" fmla="*/ 1945341 w 1945341"/>
              <a:gd name="connsiteY9" fmla="*/ 1148980 h 119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45341" h="1195897">
                <a:moveTo>
                  <a:pt x="0" y="1175874"/>
                </a:moveTo>
                <a:cubicBezTo>
                  <a:pt x="88153" y="1194550"/>
                  <a:pt x="176306" y="1213227"/>
                  <a:pt x="251012" y="1166909"/>
                </a:cubicBezTo>
                <a:cubicBezTo>
                  <a:pt x="325718" y="1120591"/>
                  <a:pt x="386976" y="1029450"/>
                  <a:pt x="448235" y="897968"/>
                </a:cubicBezTo>
                <a:cubicBezTo>
                  <a:pt x="509494" y="766486"/>
                  <a:pt x="561789" y="525933"/>
                  <a:pt x="618565" y="378015"/>
                </a:cubicBezTo>
                <a:cubicBezTo>
                  <a:pt x="675341" y="230097"/>
                  <a:pt x="717176" y="50803"/>
                  <a:pt x="788894" y="10462"/>
                </a:cubicBezTo>
                <a:cubicBezTo>
                  <a:pt x="860612" y="-29879"/>
                  <a:pt x="987612" y="53792"/>
                  <a:pt x="1048871" y="135968"/>
                </a:cubicBezTo>
                <a:cubicBezTo>
                  <a:pt x="1110130" y="218144"/>
                  <a:pt x="1093694" y="348133"/>
                  <a:pt x="1156447" y="503521"/>
                </a:cubicBezTo>
                <a:cubicBezTo>
                  <a:pt x="1219200" y="658909"/>
                  <a:pt x="1331259" y="959227"/>
                  <a:pt x="1425388" y="1068297"/>
                </a:cubicBezTo>
                <a:cubicBezTo>
                  <a:pt x="1519517" y="1177367"/>
                  <a:pt x="1634565" y="1144497"/>
                  <a:pt x="1721224" y="1157944"/>
                </a:cubicBezTo>
                <a:cubicBezTo>
                  <a:pt x="1807883" y="1171391"/>
                  <a:pt x="1876612" y="1160185"/>
                  <a:pt x="1945341" y="114898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42870E37-CDD7-D043-9C15-160EBC8FB571}"/>
              </a:ext>
            </a:extLst>
          </p:cNvPr>
          <p:cNvSpPr/>
          <p:nvPr/>
        </p:nvSpPr>
        <p:spPr>
          <a:xfrm>
            <a:off x="4254269" y="4581124"/>
            <a:ext cx="2366682" cy="1194341"/>
          </a:xfrm>
          <a:custGeom>
            <a:avLst/>
            <a:gdLst>
              <a:gd name="connsiteX0" fmla="*/ 0 w 2366682"/>
              <a:gd name="connsiteY0" fmla="*/ 1182854 h 1194341"/>
              <a:gd name="connsiteX1" fmla="*/ 197223 w 2366682"/>
              <a:gd name="connsiteY1" fmla="*/ 1111137 h 1194341"/>
              <a:gd name="connsiteX2" fmla="*/ 340659 w 2366682"/>
              <a:gd name="connsiteY2" fmla="*/ 636007 h 1194341"/>
              <a:gd name="connsiteX3" fmla="*/ 519953 w 2366682"/>
              <a:gd name="connsiteY3" fmla="*/ 35372 h 1194341"/>
              <a:gd name="connsiteX4" fmla="*/ 681317 w 2366682"/>
              <a:gd name="connsiteY4" fmla="*/ 133984 h 1194341"/>
              <a:gd name="connsiteX5" fmla="*/ 779929 w 2366682"/>
              <a:gd name="connsiteY5" fmla="*/ 662901 h 1194341"/>
              <a:gd name="connsiteX6" fmla="*/ 1004047 w 2366682"/>
              <a:gd name="connsiteY6" fmla="*/ 1084243 h 1194341"/>
              <a:gd name="connsiteX7" fmla="*/ 1281953 w 2366682"/>
              <a:gd name="connsiteY7" fmla="*/ 1182854 h 1194341"/>
              <a:gd name="connsiteX8" fmla="*/ 1479176 w 2366682"/>
              <a:gd name="connsiteY8" fmla="*/ 1146996 h 1194341"/>
              <a:gd name="connsiteX9" fmla="*/ 1595717 w 2366682"/>
              <a:gd name="connsiteY9" fmla="*/ 779443 h 1194341"/>
              <a:gd name="connsiteX10" fmla="*/ 1703294 w 2366682"/>
              <a:gd name="connsiteY10" fmla="*/ 250525 h 1194341"/>
              <a:gd name="connsiteX11" fmla="*/ 1801906 w 2366682"/>
              <a:gd name="connsiteY11" fmla="*/ 62266 h 1194341"/>
              <a:gd name="connsiteX12" fmla="*/ 2017059 w 2366682"/>
              <a:gd name="connsiteY12" fmla="*/ 223631 h 1194341"/>
              <a:gd name="connsiteX13" fmla="*/ 2178423 w 2366682"/>
              <a:gd name="connsiteY13" fmla="*/ 1066313 h 1194341"/>
              <a:gd name="connsiteX14" fmla="*/ 2366682 w 2366682"/>
              <a:gd name="connsiteY14" fmla="*/ 1155960 h 119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66682" h="1194341">
                <a:moveTo>
                  <a:pt x="0" y="1182854"/>
                </a:moveTo>
                <a:cubicBezTo>
                  <a:pt x="70223" y="1192566"/>
                  <a:pt x="140447" y="1202278"/>
                  <a:pt x="197223" y="1111137"/>
                </a:cubicBezTo>
                <a:cubicBezTo>
                  <a:pt x="253999" y="1019996"/>
                  <a:pt x="286871" y="815301"/>
                  <a:pt x="340659" y="636007"/>
                </a:cubicBezTo>
                <a:cubicBezTo>
                  <a:pt x="394447" y="456713"/>
                  <a:pt x="463177" y="119042"/>
                  <a:pt x="519953" y="35372"/>
                </a:cubicBezTo>
                <a:cubicBezTo>
                  <a:pt x="576729" y="-48299"/>
                  <a:pt x="637988" y="29396"/>
                  <a:pt x="681317" y="133984"/>
                </a:cubicBezTo>
                <a:cubicBezTo>
                  <a:pt x="724646" y="238572"/>
                  <a:pt x="726141" y="504525"/>
                  <a:pt x="779929" y="662901"/>
                </a:cubicBezTo>
                <a:cubicBezTo>
                  <a:pt x="833717" y="821277"/>
                  <a:pt x="920376" y="997584"/>
                  <a:pt x="1004047" y="1084243"/>
                </a:cubicBezTo>
                <a:cubicBezTo>
                  <a:pt x="1087718" y="1170902"/>
                  <a:pt x="1202765" y="1172395"/>
                  <a:pt x="1281953" y="1182854"/>
                </a:cubicBezTo>
                <a:cubicBezTo>
                  <a:pt x="1361141" y="1193313"/>
                  <a:pt x="1426882" y="1214231"/>
                  <a:pt x="1479176" y="1146996"/>
                </a:cubicBezTo>
                <a:cubicBezTo>
                  <a:pt x="1531470" y="1079761"/>
                  <a:pt x="1558364" y="928855"/>
                  <a:pt x="1595717" y="779443"/>
                </a:cubicBezTo>
                <a:cubicBezTo>
                  <a:pt x="1633070" y="630031"/>
                  <a:pt x="1668929" y="370054"/>
                  <a:pt x="1703294" y="250525"/>
                </a:cubicBezTo>
                <a:cubicBezTo>
                  <a:pt x="1737659" y="130996"/>
                  <a:pt x="1749612" y="66748"/>
                  <a:pt x="1801906" y="62266"/>
                </a:cubicBezTo>
                <a:cubicBezTo>
                  <a:pt x="1854200" y="57784"/>
                  <a:pt x="1954306" y="56290"/>
                  <a:pt x="2017059" y="223631"/>
                </a:cubicBezTo>
                <a:cubicBezTo>
                  <a:pt x="2079812" y="390972"/>
                  <a:pt x="2120152" y="910925"/>
                  <a:pt x="2178423" y="1066313"/>
                </a:cubicBezTo>
                <a:cubicBezTo>
                  <a:pt x="2236694" y="1221701"/>
                  <a:pt x="2301688" y="1188830"/>
                  <a:pt x="2366682" y="1155960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35F2FA-C7F5-DC45-9FE7-11B4A155E4DE}"/>
              </a:ext>
            </a:extLst>
          </p:cNvPr>
          <p:cNvSpPr txBox="1"/>
          <p:nvPr/>
        </p:nvSpPr>
        <p:spPr>
          <a:xfrm rot="16200000">
            <a:off x="2490495" y="3484731"/>
            <a:ext cx="209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Examples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6EAA3411-173F-474D-B232-822FDBBBBBB3}"/>
              </a:ext>
            </a:extLst>
          </p:cNvPr>
          <p:cNvSpPr/>
          <p:nvPr/>
        </p:nvSpPr>
        <p:spPr>
          <a:xfrm>
            <a:off x="7655859" y="1531153"/>
            <a:ext cx="277906" cy="24263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7DAC43B-E065-1941-A9F1-1DB8610E3D89}"/>
              </a:ext>
            </a:extLst>
          </p:cNvPr>
          <p:cNvSpPr txBox="1"/>
          <p:nvPr/>
        </p:nvSpPr>
        <p:spPr>
          <a:xfrm>
            <a:off x="8026116" y="2421159"/>
            <a:ext cx="103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average</a:t>
            </a: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AFC952F9-05D8-664E-A800-845E9519CD01}"/>
              </a:ext>
            </a:extLst>
          </p:cNvPr>
          <p:cNvSpPr/>
          <p:nvPr/>
        </p:nvSpPr>
        <p:spPr>
          <a:xfrm>
            <a:off x="7626975" y="4230747"/>
            <a:ext cx="277906" cy="160503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C200E0D-4410-5F4E-AB48-0E0671CC1146}"/>
              </a:ext>
            </a:extLst>
          </p:cNvPr>
          <p:cNvSpPr txBox="1"/>
          <p:nvPr/>
        </p:nvSpPr>
        <p:spPr>
          <a:xfrm>
            <a:off x="8011695" y="4710097"/>
            <a:ext cx="103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Same average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30303B-6F89-274B-A4BB-9F545047FB19}"/>
              </a:ext>
            </a:extLst>
          </p:cNvPr>
          <p:cNvSpPr txBox="1"/>
          <p:nvPr/>
        </p:nvSpPr>
        <p:spPr>
          <a:xfrm>
            <a:off x="3474799" y="2254017"/>
            <a:ext cx="72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D7D783B-2C2D-A546-B096-770DCA41AFBE}"/>
              </a:ext>
            </a:extLst>
          </p:cNvPr>
          <p:cNvSpPr txBox="1"/>
          <p:nvPr/>
        </p:nvSpPr>
        <p:spPr>
          <a:xfrm>
            <a:off x="5411309" y="2238506"/>
            <a:ext cx="728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gene1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9F8174-C93C-974F-911C-9D8F855BE47B}"/>
              </a:ext>
            </a:extLst>
          </p:cNvPr>
          <p:cNvSpPr txBox="1"/>
          <p:nvPr/>
        </p:nvSpPr>
        <p:spPr>
          <a:xfrm>
            <a:off x="4173585" y="3357148"/>
            <a:ext cx="43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FCC5DB-E017-AA47-A8E7-446A445FA6D8}"/>
              </a:ext>
            </a:extLst>
          </p:cNvPr>
          <p:cNvSpPr txBox="1"/>
          <p:nvPr/>
        </p:nvSpPr>
        <p:spPr>
          <a:xfrm>
            <a:off x="4741545" y="3352495"/>
            <a:ext cx="43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E2398B8-A784-1B42-8684-F8BC6609F363}"/>
              </a:ext>
            </a:extLst>
          </p:cNvPr>
          <p:cNvSpPr txBox="1"/>
          <p:nvPr/>
        </p:nvSpPr>
        <p:spPr>
          <a:xfrm>
            <a:off x="6185396" y="3341225"/>
            <a:ext cx="43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D8BA14-4A4B-ED45-82E1-65955A383EF0}"/>
              </a:ext>
            </a:extLst>
          </p:cNvPr>
          <p:cNvSpPr txBox="1"/>
          <p:nvPr/>
        </p:nvSpPr>
        <p:spPr>
          <a:xfrm>
            <a:off x="6753356" y="3336572"/>
            <a:ext cx="439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135366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3" grpId="0" animBg="1"/>
      <p:bldP spid="34" grpId="0" animBg="1"/>
      <p:bldP spid="35" grpId="0" animBg="1"/>
      <p:bldP spid="36" grpId="0" animBg="1"/>
      <p:bldP spid="37" grpId="0" animBg="1"/>
      <p:bldP spid="41" grpId="0"/>
      <p:bldP spid="44" grpId="0" animBg="1"/>
      <p:bldP spid="45" grpId="0" animBg="1"/>
      <p:bldP spid="46" grpId="0"/>
      <p:bldP spid="47" grpId="0" animBg="1"/>
      <p:bldP spid="48" grpId="0"/>
      <p:bldP spid="49" grpId="0" animBg="1"/>
      <p:bldP spid="50" grpId="0"/>
      <p:bldP spid="3" grpId="0"/>
      <p:bldP spid="38" grpId="0"/>
      <p:bldP spid="39" grpId="0"/>
      <p:bldP spid="40" grpId="0"/>
      <p:bldP spid="51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6" y="1371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Quantitative predictions of cell fractions from bulk gene expression</a:t>
            </a:r>
          </a:p>
        </p:txBody>
      </p: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487258" y="2999220"/>
            <a:ext cx="1703388" cy="1136650"/>
            <a:chOff x="827584" y="2204864"/>
            <a:chExt cx="1728192" cy="1152128"/>
          </a:xfrm>
        </p:grpSpPr>
        <p:cxnSp>
          <p:nvCxnSpPr>
            <p:cNvPr id="5" name="Straight Arrow Connector 4"/>
            <p:cNvCxnSpPr/>
            <p:nvPr/>
          </p:nvCxnSpPr>
          <p:spPr bwMode="auto">
            <a:xfrm flipV="1">
              <a:off x="827584" y="2204864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" name="Rectangle 5"/>
            <p:cNvSpPr/>
            <p:nvPr/>
          </p:nvSpPr>
          <p:spPr bwMode="auto">
            <a:xfrm>
              <a:off x="827584" y="2565306"/>
              <a:ext cx="215823" cy="7916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043407" y="2925749"/>
              <a:ext cx="215823" cy="43124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1259229" y="2277275"/>
              <a:ext cx="215823" cy="107971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475052" y="2637717"/>
              <a:ext cx="217434" cy="71927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692486" y="2492897"/>
              <a:ext cx="215823" cy="86409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1908308" y="3068961"/>
              <a:ext cx="215823" cy="28803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124131" y="2853339"/>
              <a:ext cx="215823" cy="50365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339953" y="2565306"/>
              <a:ext cx="215823" cy="79168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487258" y="3054783"/>
            <a:ext cx="1703388" cy="1081087"/>
            <a:chOff x="827584" y="2276872"/>
            <a:chExt cx="1728192" cy="1080120"/>
          </a:xfrm>
        </p:grpSpPr>
        <p:sp>
          <p:nvSpPr>
            <p:cNvPr id="15" name="Rectangle 55"/>
            <p:cNvSpPr>
              <a:spLocks noChangeArrowheads="1"/>
            </p:cNvSpPr>
            <p:nvPr/>
          </p:nvSpPr>
          <p:spPr bwMode="auto">
            <a:xfrm>
              <a:off x="827584" y="3068960"/>
              <a:ext cx="216024" cy="288032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6" name="Rectangle 57"/>
            <p:cNvSpPr>
              <a:spLocks noChangeArrowheads="1"/>
            </p:cNvSpPr>
            <p:nvPr/>
          </p:nvSpPr>
          <p:spPr bwMode="auto">
            <a:xfrm>
              <a:off x="1691680" y="2996952"/>
              <a:ext cx="216024" cy="360040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7" name="Rectangle 58"/>
            <p:cNvSpPr>
              <a:spLocks noChangeArrowheads="1"/>
            </p:cNvSpPr>
            <p:nvPr/>
          </p:nvSpPr>
          <p:spPr bwMode="auto">
            <a:xfrm>
              <a:off x="1907704" y="3068960"/>
              <a:ext cx="216024" cy="288032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8" name="Rectangle 59"/>
            <p:cNvSpPr>
              <a:spLocks noChangeArrowheads="1"/>
            </p:cNvSpPr>
            <p:nvPr/>
          </p:nvSpPr>
          <p:spPr bwMode="auto">
            <a:xfrm>
              <a:off x="2123728" y="3212976"/>
              <a:ext cx="216024" cy="144016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1043608" y="3140968"/>
              <a:ext cx="216024" cy="216024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0" name="Rectangle 62"/>
            <p:cNvSpPr>
              <a:spLocks noChangeArrowheads="1"/>
            </p:cNvSpPr>
            <p:nvPr/>
          </p:nvSpPr>
          <p:spPr bwMode="auto">
            <a:xfrm>
              <a:off x="1259632" y="2852936"/>
              <a:ext cx="216024" cy="504056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27584" y="2781245"/>
              <a:ext cx="215823" cy="2870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043407" y="2996952"/>
              <a:ext cx="215823" cy="14433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24131" y="3068325"/>
              <a:ext cx="215823" cy="14433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692486" y="2708286"/>
              <a:ext cx="215823" cy="2886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339953" y="2565539"/>
              <a:ext cx="215823" cy="791453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259229" y="2565539"/>
              <a:ext cx="215823" cy="2870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7" name="Rectangle 70"/>
            <p:cNvSpPr>
              <a:spLocks noChangeArrowheads="1"/>
            </p:cNvSpPr>
            <p:nvPr/>
          </p:nvSpPr>
          <p:spPr bwMode="auto">
            <a:xfrm>
              <a:off x="827584" y="2564904"/>
              <a:ext cx="216024" cy="21602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8" name="Rectangle 71"/>
            <p:cNvSpPr>
              <a:spLocks noChangeArrowheads="1"/>
            </p:cNvSpPr>
            <p:nvPr/>
          </p:nvSpPr>
          <p:spPr bwMode="auto">
            <a:xfrm>
              <a:off x="1259632" y="2276872"/>
              <a:ext cx="216024" cy="288032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29" name="Rectangle 72"/>
            <p:cNvSpPr>
              <a:spLocks noChangeArrowheads="1"/>
            </p:cNvSpPr>
            <p:nvPr/>
          </p:nvSpPr>
          <p:spPr bwMode="auto">
            <a:xfrm>
              <a:off x="2123728" y="2852936"/>
              <a:ext cx="216024" cy="21602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30" name="Rectangle 73"/>
            <p:cNvSpPr>
              <a:spLocks noChangeArrowheads="1"/>
            </p:cNvSpPr>
            <p:nvPr/>
          </p:nvSpPr>
          <p:spPr bwMode="auto">
            <a:xfrm>
              <a:off x="1691680" y="2492896"/>
              <a:ext cx="216024" cy="216024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31" name="Rectangle 74"/>
            <p:cNvSpPr>
              <a:spLocks noChangeArrowheads="1"/>
            </p:cNvSpPr>
            <p:nvPr/>
          </p:nvSpPr>
          <p:spPr bwMode="auto">
            <a:xfrm>
              <a:off x="1475656" y="2636912"/>
              <a:ext cx="216024" cy="720080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  <p:sp>
          <p:nvSpPr>
            <p:cNvPr id="32" name="Rectangle 75"/>
            <p:cNvSpPr>
              <a:spLocks noChangeArrowheads="1"/>
            </p:cNvSpPr>
            <p:nvPr/>
          </p:nvSpPr>
          <p:spPr bwMode="auto">
            <a:xfrm>
              <a:off x="1043608" y="2924944"/>
              <a:ext cx="216024" cy="72008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baseline="3000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50633" y="4639108"/>
            <a:ext cx="1095375" cy="723900"/>
            <a:chOff x="179512" y="3933056"/>
            <a:chExt cx="1741284" cy="1152128"/>
          </a:xfrm>
        </p:grpSpPr>
        <p:cxnSp>
          <p:nvCxnSpPr>
            <p:cNvPr id="34" name="Straight Connector 33"/>
            <p:cNvCxnSpPr/>
            <p:nvPr/>
          </p:nvCxnSpPr>
          <p:spPr bwMode="auto">
            <a:xfrm>
              <a:off x="179512" y="5085184"/>
              <a:ext cx="17412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179512" y="3933056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6" name="Rectangle 78"/>
            <p:cNvSpPr>
              <a:spLocks noChangeArrowheads="1"/>
            </p:cNvSpPr>
            <p:nvPr/>
          </p:nvSpPr>
          <p:spPr bwMode="auto">
            <a:xfrm>
              <a:off x="179512" y="4797152"/>
              <a:ext cx="216024" cy="288032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7" name="Rectangle 79"/>
            <p:cNvSpPr>
              <a:spLocks noChangeArrowheads="1"/>
            </p:cNvSpPr>
            <p:nvPr/>
          </p:nvSpPr>
          <p:spPr bwMode="auto">
            <a:xfrm>
              <a:off x="1043608" y="4725144"/>
              <a:ext cx="216024" cy="360040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8" name="Rectangle 80"/>
            <p:cNvSpPr>
              <a:spLocks noChangeArrowheads="1"/>
            </p:cNvSpPr>
            <p:nvPr/>
          </p:nvSpPr>
          <p:spPr bwMode="auto">
            <a:xfrm>
              <a:off x="1259632" y="4797152"/>
              <a:ext cx="216024" cy="288032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39" name="Rectangle 81"/>
            <p:cNvSpPr>
              <a:spLocks noChangeArrowheads="1"/>
            </p:cNvSpPr>
            <p:nvPr/>
          </p:nvSpPr>
          <p:spPr bwMode="auto">
            <a:xfrm>
              <a:off x="1475656" y="4941168"/>
              <a:ext cx="216024" cy="144016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0" name="Rectangle 82"/>
            <p:cNvSpPr>
              <a:spLocks noChangeArrowheads="1"/>
            </p:cNvSpPr>
            <p:nvPr/>
          </p:nvSpPr>
          <p:spPr bwMode="auto">
            <a:xfrm>
              <a:off x="395536" y="4869160"/>
              <a:ext cx="216024" cy="216024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1" name="Rectangle 83"/>
            <p:cNvSpPr>
              <a:spLocks noChangeArrowheads="1"/>
            </p:cNvSpPr>
            <p:nvPr/>
          </p:nvSpPr>
          <p:spPr bwMode="auto">
            <a:xfrm>
              <a:off x="611560" y="4581128"/>
              <a:ext cx="216024" cy="504056"/>
            </a:xfrm>
            <a:prstGeom prst="rect">
              <a:avLst/>
            </a:prstGeom>
            <a:solidFill>
              <a:srgbClr val="8ABE18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1774596" y="4639108"/>
            <a:ext cx="1085850" cy="723900"/>
            <a:chOff x="2051720" y="3429000"/>
            <a:chExt cx="1728192" cy="1152128"/>
          </a:xfrm>
        </p:grpSpPr>
        <p:sp>
          <p:nvSpPr>
            <p:cNvPr id="43" name="Rectangle 42"/>
            <p:cNvSpPr/>
            <p:nvPr/>
          </p:nvSpPr>
          <p:spPr bwMode="auto">
            <a:xfrm>
              <a:off x="2051720" y="4293096"/>
              <a:ext cx="217287" cy="288032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269007" y="4437111"/>
              <a:ext cx="214760" cy="144017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3347863" y="4437111"/>
              <a:ext cx="217287" cy="144017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915816" y="4293096"/>
              <a:ext cx="217287" cy="288032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65151" y="3790303"/>
              <a:ext cx="214761" cy="790825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483767" y="4293096"/>
              <a:ext cx="217287" cy="288032"/>
            </a:xfrm>
            <a:prstGeom prst="rect">
              <a:avLst/>
            </a:prstGeom>
            <a:solidFill>
              <a:srgbClr val="95B3D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cxnSp>
          <p:nvCxnSpPr>
            <p:cNvPr id="49" name="Straight Connector 48"/>
            <p:cNvCxnSpPr>
              <a:endCxn id="47" idx="2"/>
            </p:cNvCxnSpPr>
            <p:nvPr/>
          </p:nvCxnSpPr>
          <p:spPr bwMode="auto">
            <a:xfrm>
              <a:off x="2051720" y="4581128"/>
              <a:ext cx="16195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2051720" y="3429000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2998558" y="4639108"/>
            <a:ext cx="1095375" cy="723900"/>
            <a:chOff x="2699792" y="4797152"/>
            <a:chExt cx="1741284" cy="1152128"/>
          </a:xfrm>
        </p:grpSpPr>
        <p:cxnSp>
          <p:nvCxnSpPr>
            <p:cNvPr id="52" name="Straight Connector 51"/>
            <p:cNvCxnSpPr/>
            <p:nvPr/>
          </p:nvCxnSpPr>
          <p:spPr bwMode="auto">
            <a:xfrm>
              <a:off x="2699792" y="5949280"/>
              <a:ext cx="174128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2699792" y="4797152"/>
              <a:ext cx="0" cy="115212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4" name="Rectangle 94"/>
            <p:cNvSpPr>
              <a:spLocks noChangeArrowheads="1"/>
            </p:cNvSpPr>
            <p:nvPr/>
          </p:nvSpPr>
          <p:spPr bwMode="auto">
            <a:xfrm>
              <a:off x="2699792" y="5733256"/>
              <a:ext cx="216024" cy="216024"/>
            </a:xfrm>
            <a:prstGeom prst="rect">
              <a:avLst/>
            </a:prstGeom>
            <a:solidFill>
              <a:srgbClr val="D195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55" name="Rectangle 95"/>
            <p:cNvSpPr>
              <a:spLocks noChangeArrowheads="1"/>
            </p:cNvSpPr>
            <p:nvPr/>
          </p:nvSpPr>
          <p:spPr bwMode="auto">
            <a:xfrm>
              <a:off x="3131840" y="5661248"/>
              <a:ext cx="216024" cy="288032"/>
            </a:xfrm>
            <a:prstGeom prst="rect">
              <a:avLst/>
            </a:prstGeom>
            <a:solidFill>
              <a:srgbClr val="D195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56" name="Rectangle 96"/>
            <p:cNvSpPr>
              <a:spLocks noChangeArrowheads="1"/>
            </p:cNvSpPr>
            <p:nvPr/>
          </p:nvSpPr>
          <p:spPr bwMode="auto">
            <a:xfrm>
              <a:off x="3995936" y="5733256"/>
              <a:ext cx="216024" cy="216024"/>
            </a:xfrm>
            <a:prstGeom prst="rect">
              <a:avLst/>
            </a:prstGeom>
            <a:solidFill>
              <a:srgbClr val="D195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57" name="Rectangle 97"/>
            <p:cNvSpPr>
              <a:spLocks noChangeArrowheads="1"/>
            </p:cNvSpPr>
            <p:nvPr/>
          </p:nvSpPr>
          <p:spPr bwMode="auto">
            <a:xfrm>
              <a:off x="3563888" y="5733256"/>
              <a:ext cx="216024" cy="216024"/>
            </a:xfrm>
            <a:prstGeom prst="rect">
              <a:avLst/>
            </a:prstGeom>
            <a:solidFill>
              <a:srgbClr val="D195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58" name="Rectangle 98"/>
            <p:cNvSpPr>
              <a:spLocks noChangeArrowheads="1"/>
            </p:cNvSpPr>
            <p:nvPr/>
          </p:nvSpPr>
          <p:spPr bwMode="auto">
            <a:xfrm>
              <a:off x="3347864" y="5229200"/>
              <a:ext cx="216024" cy="720080"/>
            </a:xfrm>
            <a:prstGeom prst="rect">
              <a:avLst/>
            </a:prstGeom>
            <a:solidFill>
              <a:srgbClr val="D195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59" name="Rectangle 99"/>
            <p:cNvSpPr>
              <a:spLocks noChangeArrowheads="1"/>
            </p:cNvSpPr>
            <p:nvPr/>
          </p:nvSpPr>
          <p:spPr bwMode="auto">
            <a:xfrm>
              <a:off x="2915816" y="5877272"/>
              <a:ext cx="216024" cy="72008"/>
            </a:xfrm>
            <a:prstGeom prst="rect">
              <a:avLst/>
            </a:prstGeom>
            <a:solidFill>
              <a:srgbClr val="D19587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79196" y="5367770"/>
            <a:ext cx="1150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dirty="0"/>
              <a:t>Cell type 1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1703158" y="5367770"/>
            <a:ext cx="1152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dirty="0"/>
              <a:t>Cell type 2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927121" y="5367770"/>
            <a:ext cx="11525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1600" dirty="0"/>
              <a:t>Cell type 3</a:t>
            </a:r>
          </a:p>
        </p:txBody>
      </p:sp>
      <p:cxnSp>
        <p:nvCxnSpPr>
          <p:cNvPr id="63" name="Straight Arrow Connector 62"/>
          <p:cNvCxnSpPr/>
          <p:nvPr/>
        </p:nvCxnSpPr>
        <p:spPr bwMode="auto">
          <a:xfrm flipH="1">
            <a:off x="1317396" y="4135870"/>
            <a:ext cx="1033462" cy="503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350858" y="4135870"/>
            <a:ext cx="0" cy="503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2350858" y="4135870"/>
            <a:ext cx="982663" cy="5032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96"/>
          <p:cNvSpPr txBox="1">
            <a:spLocks noChangeArrowheads="1"/>
          </p:cNvSpPr>
          <p:nvPr/>
        </p:nvSpPr>
        <p:spPr bwMode="auto">
          <a:xfrm>
            <a:off x="3215624" y="3930487"/>
            <a:ext cx="12969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 dirty="0"/>
              <a:t>genes</a:t>
            </a:r>
          </a:p>
        </p:txBody>
      </p:sp>
      <p:sp>
        <p:nvSpPr>
          <p:cNvPr id="69" name="TextBox 97"/>
          <p:cNvSpPr txBox="1">
            <a:spLocks noChangeArrowheads="1"/>
          </p:cNvSpPr>
          <p:nvPr/>
        </p:nvSpPr>
        <p:spPr bwMode="auto">
          <a:xfrm rot="16200000">
            <a:off x="592702" y="3336564"/>
            <a:ext cx="1295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1600"/>
              <a:t>expression</a:t>
            </a:r>
          </a:p>
        </p:txBody>
      </p:sp>
      <p:sp>
        <p:nvSpPr>
          <p:cNvPr id="70" name="TextBox 102"/>
          <p:cNvSpPr txBox="1">
            <a:spLocks noChangeArrowheads="1"/>
          </p:cNvSpPr>
          <p:nvPr/>
        </p:nvSpPr>
        <p:spPr bwMode="auto">
          <a:xfrm>
            <a:off x="1199276" y="2202295"/>
            <a:ext cx="25204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ctr"/>
            <a:r>
              <a:rPr lang="en-US" sz="2000" dirty="0"/>
              <a:t>Immune cell type decomposition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271408" y="41803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</a:t>
            </a:r>
            <a:r>
              <a:rPr lang="en-US" sz="1800" baseline="-25000" dirty="0"/>
              <a:t>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991488" y="41803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</a:t>
            </a:r>
            <a:r>
              <a:rPr lang="en-US" sz="1800" baseline="-25000" dirty="0"/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071608" y="41803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</a:t>
            </a:r>
            <a:r>
              <a:rPr lang="en-US" sz="1800" baseline="-25000" dirty="0"/>
              <a:t>3</a:t>
            </a:r>
          </a:p>
        </p:txBody>
      </p:sp>
      <p:pic>
        <p:nvPicPr>
          <p:cNvPr id="85" name="Picture 84" descr="EPIC_canc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510" y="1971698"/>
            <a:ext cx="3709416" cy="4309872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 bwMode="auto">
          <a:xfrm>
            <a:off x="7353188" y="3052655"/>
            <a:ext cx="216024" cy="1368152"/>
          </a:xfrm>
          <a:prstGeom prst="rect">
            <a:avLst/>
          </a:prstGeom>
          <a:noFill/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7" name="Rectangle 86"/>
          <p:cNvSpPr/>
          <p:nvPr/>
        </p:nvSpPr>
        <p:spPr bwMode="auto">
          <a:xfrm>
            <a:off x="6845788" y="2548599"/>
            <a:ext cx="216024" cy="31683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24996" y="2692615"/>
            <a:ext cx="1584176" cy="504056"/>
          </a:xfrm>
          <a:prstGeom prst="rect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89" name="Straight Arrow Connector 88"/>
          <p:cNvCxnSpPr>
            <a:stCxn id="90" idx="2"/>
          </p:cNvCxnSpPr>
          <p:nvPr/>
        </p:nvCxnSpPr>
        <p:spPr>
          <a:xfrm flipH="1">
            <a:off x="7134949" y="2136214"/>
            <a:ext cx="1041638" cy="500794"/>
          </a:xfrm>
          <a:prstGeom prst="straightConnector1">
            <a:avLst/>
          </a:prstGeom>
          <a:ln w="952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209172" y="1489883"/>
            <a:ext cx="1934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New approach developed in my lab: allowing for an uncharacterized cell type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C03DCA-CBE6-8A44-AA10-68E81FAE5234}"/>
              </a:ext>
            </a:extLst>
          </p:cNvPr>
          <p:cNvSpPr txBox="1"/>
          <p:nvPr/>
        </p:nvSpPr>
        <p:spPr>
          <a:xfrm>
            <a:off x="4467170" y="6327885"/>
            <a:ext cx="3709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Least-square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268414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71" grpId="0"/>
      <p:bldP spid="72" grpId="0"/>
      <p:bldP spid="73" grpId="0"/>
      <p:bldP spid="86" grpId="0" animBg="1"/>
      <p:bldP spid="87" grpId="0" animBg="1"/>
      <p:bldP spid="88" grpId="0" animBg="1"/>
      <p:bldP spid="90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210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EPIC: Estimating the Proportion of Immune and Cancer cells from bulk tumor gene expression data (</a:t>
            </a:r>
            <a:r>
              <a:rPr lang="en-US" sz="2000" dirty="0" err="1"/>
              <a:t>Racle</a:t>
            </a:r>
            <a:r>
              <a:rPr lang="en-US" sz="2000" dirty="0"/>
              <a:t> et al.,</a:t>
            </a:r>
            <a:r>
              <a:rPr lang="en-US" sz="2000" i="1" dirty="0" err="1"/>
              <a:t>eLife</a:t>
            </a:r>
            <a:r>
              <a:rPr lang="en-US" sz="2000" dirty="0"/>
              <a:t> 2017).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CIBERSORT: Many types of immune cell reference profiles (Newman et al. </a:t>
            </a:r>
            <a:r>
              <a:rPr lang="en-US" sz="2000" i="1" dirty="0"/>
              <a:t>Nat Meth</a:t>
            </a:r>
            <a:r>
              <a:rPr lang="en-US" sz="2000" dirty="0"/>
              <a:t>. 2015).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TIMER: Main immune cell types (Li et al. </a:t>
            </a:r>
            <a:r>
              <a:rPr lang="en-US" sz="2000" i="1" dirty="0"/>
              <a:t>Genome Biology </a:t>
            </a:r>
            <a:r>
              <a:rPr lang="en-US" sz="2000" dirty="0"/>
              <a:t>2016).</a:t>
            </a:r>
          </a:p>
          <a:p>
            <a:pPr>
              <a:spcAft>
                <a:spcPts val="1200"/>
              </a:spcAft>
            </a:pPr>
            <a:r>
              <a:rPr lang="en-US" sz="2000" dirty="0" err="1"/>
              <a:t>MCPcounter</a:t>
            </a:r>
            <a:r>
              <a:rPr lang="en-US" sz="2000" dirty="0"/>
              <a:t>: Immune + stromal cells, good performance, but results not comparable across different cell types (</a:t>
            </a:r>
            <a:r>
              <a:rPr lang="en-US" sz="2000" dirty="0" err="1"/>
              <a:t>Becht</a:t>
            </a:r>
            <a:r>
              <a:rPr lang="en-US" sz="2000" dirty="0"/>
              <a:t> E et al. </a:t>
            </a:r>
            <a:r>
              <a:rPr lang="en-US" sz="2000" i="1" dirty="0"/>
              <a:t>Genome Biology </a:t>
            </a:r>
            <a:r>
              <a:rPr lang="en-US" sz="2000" dirty="0"/>
              <a:t>2016).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F434E-789A-9947-AEE1-5662482F9F0D}"/>
              </a:ext>
            </a:extLst>
          </p:cNvPr>
          <p:cNvSpPr txBox="1"/>
          <p:nvPr/>
        </p:nvSpPr>
        <p:spPr>
          <a:xfrm>
            <a:off x="457200" y="5257799"/>
            <a:ext cx="83909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/>
              <a:t>In many cases, these methods can be used to infer the fractions of the main cell types, but it fails (</a:t>
            </a:r>
            <a:r>
              <a:rPr lang="en-US" sz="2200" i="1" dirty="0" err="1"/>
              <a:t>i</a:t>
            </a:r>
            <a:r>
              <a:rPr lang="en-US" sz="2200" i="1" dirty="0"/>
              <a:t>) to predict the fraction of rare cell types (&lt;5%) (ii) to predict the actual gene expression profile of the cell types. </a:t>
            </a:r>
          </a:p>
        </p:txBody>
      </p:sp>
    </p:spTree>
    <p:extLst>
      <p:ext uri="{BB962C8B-B14F-4D97-AF65-F5344CB8AC3E}">
        <p14:creationId xmlns:p14="http://schemas.microsoft.com/office/powerpoint/2010/main" val="2683576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4 - Introduction to single-cell RNA-</a:t>
            </a:r>
            <a:r>
              <a:rPr lang="en-US" dirty="0" err="1"/>
              <a:t>Seq</a:t>
            </a:r>
            <a:endParaRPr lang="en-US" dirty="0"/>
          </a:p>
        </p:txBody>
      </p:sp>
      <p:pic>
        <p:nvPicPr>
          <p:cNvPr id="4" name="Picture 3" descr="tumo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4322" r="40186" b="26797"/>
          <a:stretch/>
        </p:blipFill>
        <p:spPr>
          <a:xfrm>
            <a:off x="378425" y="3178391"/>
            <a:ext cx="1446458" cy="1296144"/>
          </a:xfrm>
          <a:prstGeom prst="rect">
            <a:avLst/>
          </a:prstGeom>
        </p:spPr>
      </p:pic>
      <p:pic>
        <p:nvPicPr>
          <p:cNvPr id="5" name="Picture 4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6695" r="62906" b="30057"/>
          <a:stretch/>
        </p:blipFill>
        <p:spPr>
          <a:xfrm>
            <a:off x="2720875" y="2886663"/>
            <a:ext cx="1998133" cy="1879600"/>
          </a:xfrm>
          <a:prstGeom prst="rect">
            <a:avLst/>
          </a:prstGeom>
        </p:spPr>
      </p:pic>
      <p:pic>
        <p:nvPicPr>
          <p:cNvPr id="6" name="Picture 5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7" r="90472" b="71636"/>
          <a:stretch/>
        </p:blipFill>
        <p:spPr>
          <a:xfrm>
            <a:off x="5691369" y="3559414"/>
            <a:ext cx="679363" cy="169722"/>
          </a:xfrm>
          <a:prstGeom prst="rect">
            <a:avLst/>
          </a:prstGeom>
        </p:spPr>
      </p:pic>
      <p:pic>
        <p:nvPicPr>
          <p:cNvPr id="7" name="Picture 6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90472" b="80782"/>
          <a:stretch/>
        </p:blipFill>
        <p:spPr>
          <a:xfrm>
            <a:off x="5588941" y="2678323"/>
            <a:ext cx="679363" cy="339443"/>
          </a:xfrm>
          <a:prstGeom prst="rect">
            <a:avLst/>
          </a:prstGeom>
        </p:spPr>
      </p:pic>
      <p:pic>
        <p:nvPicPr>
          <p:cNvPr id="8" name="Picture 7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1" r="90472" b="61273"/>
          <a:stretch/>
        </p:blipFill>
        <p:spPr>
          <a:xfrm>
            <a:off x="5691369" y="4952184"/>
            <a:ext cx="679363" cy="188580"/>
          </a:xfrm>
          <a:prstGeom prst="rect">
            <a:avLst/>
          </a:prstGeom>
        </p:spPr>
      </p:pic>
      <p:pic>
        <p:nvPicPr>
          <p:cNvPr id="9" name="Picture 8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8" r="90472" b="29286"/>
          <a:stretch/>
        </p:blipFill>
        <p:spPr>
          <a:xfrm>
            <a:off x="5666787" y="3042348"/>
            <a:ext cx="679363" cy="216868"/>
          </a:xfrm>
          <a:prstGeom prst="rect">
            <a:avLst/>
          </a:prstGeom>
        </p:spPr>
      </p:pic>
      <p:pic>
        <p:nvPicPr>
          <p:cNvPr id="10" name="Picture 9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90472" b="41000"/>
          <a:stretch/>
        </p:blipFill>
        <p:spPr>
          <a:xfrm>
            <a:off x="5691369" y="4198507"/>
            <a:ext cx="679363" cy="169721"/>
          </a:xfrm>
          <a:prstGeom prst="rect">
            <a:avLst/>
          </a:prstGeom>
        </p:spPr>
      </p:pic>
      <p:pic>
        <p:nvPicPr>
          <p:cNvPr id="11" name="Picture 10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1" r="90472" b="50913"/>
          <a:stretch/>
        </p:blipFill>
        <p:spPr>
          <a:xfrm>
            <a:off x="5666787" y="3318487"/>
            <a:ext cx="679363" cy="169722"/>
          </a:xfrm>
          <a:prstGeom prst="rect">
            <a:avLst/>
          </a:prstGeom>
        </p:spPr>
      </p:pic>
      <p:pic>
        <p:nvPicPr>
          <p:cNvPr id="12" name="Picture 11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90472" b="80782"/>
          <a:stretch/>
        </p:blipFill>
        <p:spPr>
          <a:xfrm>
            <a:off x="5613523" y="3776233"/>
            <a:ext cx="679363" cy="339443"/>
          </a:xfrm>
          <a:prstGeom prst="rect">
            <a:avLst/>
          </a:prstGeom>
        </p:spPr>
      </p:pic>
      <p:pic>
        <p:nvPicPr>
          <p:cNvPr id="13" name="Picture 12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8" r="90472" b="29286"/>
          <a:stretch/>
        </p:blipFill>
        <p:spPr>
          <a:xfrm>
            <a:off x="5691369" y="4456544"/>
            <a:ext cx="679363" cy="216868"/>
          </a:xfrm>
          <a:prstGeom prst="rect">
            <a:avLst/>
          </a:prstGeom>
        </p:spPr>
      </p:pic>
      <p:pic>
        <p:nvPicPr>
          <p:cNvPr id="14" name="Picture 13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1" r="90472" b="50913"/>
          <a:stretch/>
        </p:blipFill>
        <p:spPr>
          <a:xfrm>
            <a:off x="5691242" y="4732555"/>
            <a:ext cx="679363" cy="169722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stCxn id="4" idx="3"/>
            <a:endCxn id="5" idx="1"/>
          </p:cNvCxnSpPr>
          <p:nvPr/>
        </p:nvCxnSpPr>
        <p:spPr>
          <a:xfrm>
            <a:off x="1824883" y="3826463"/>
            <a:ext cx="895992" cy="0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7" idx="1"/>
          </p:cNvCxnSpPr>
          <p:nvPr/>
        </p:nvCxnSpPr>
        <p:spPr>
          <a:xfrm flipV="1">
            <a:off x="4719008" y="2848045"/>
            <a:ext cx="869933" cy="978418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3"/>
          </p:cNvCxnSpPr>
          <p:nvPr/>
        </p:nvCxnSpPr>
        <p:spPr>
          <a:xfrm flipV="1">
            <a:off x="4719008" y="3178391"/>
            <a:ext cx="869933" cy="648072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719008" y="3657589"/>
            <a:ext cx="869933" cy="182188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3"/>
          </p:cNvCxnSpPr>
          <p:nvPr/>
        </p:nvCxnSpPr>
        <p:spPr>
          <a:xfrm flipV="1">
            <a:off x="4719008" y="3407850"/>
            <a:ext cx="869933" cy="418613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5" idx="3"/>
            <a:endCxn id="12" idx="1"/>
          </p:cNvCxnSpPr>
          <p:nvPr/>
        </p:nvCxnSpPr>
        <p:spPr>
          <a:xfrm>
            <a:off x="4719008" y="3826463"/>
            <a:ext cx="894515" cy="119492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5" idx="3"/>
          </p:cNvCxnSpPr>
          <p:nvPr/>
        </p:nvCxnSpPr>
        <p:spPr>
          <a:xfrm>
            <a:off x="4719008" y="3826463"/>
            <a:ext cx="869933" cy="426560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" idx="3"/>
          </p:cNvCxnSpPr>
          <p:nvPr/>
        </p:nvCxnSpPr>
        <p:spPr>
          <a:xfrm>
            <a:off x="4719008" y="3826463"/>
            <a:ext cx="894515" cy="710438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" idx="3"/>
          </p:cNvCxnSpPr>
          <p:nvPr/>
        </p:nvCxnSpPr>
        <p:spPr>
          <a:xfrm>
            <a:off x="4719008" y="3826463"/>
            <a:ext cx="869933" cy="939800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5" idx="3"/>
          </p:cNvCxnSpPr>
          <p:nvPr/>
        </p:nvCxnSpPr>
        <p:spPr>
          <a:xfrm>
            <a:off x="4719008" y="3826463"/>
            <a:ext cx="869933" cy="1239102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7" r="90472" b="71636"/>
          <a:stretch/>
        </p:blipFill>
        <p:spPr>
          <a:xfrm>
            <a:off x="6784458" y="3556783"/>
            <a:ext cx="679363" cy="169722"/>
          </a:xfrm>
          <a:prstGeom prst="rect">
            <a:avLst/>
          </a:prstGeom>
        </p:spPr>
      </p:pic>
      <p:pic>
        <p:nvPicPr>
          <p:cNvPr id="53" name="Picture 52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90472" b="80782"/>
          <a:stretch/>
        </p:blipFill>
        <p:spPr>
          <a:xfrm>
            <a:off x="6682030" y="2675692"/>
            <a:ext cx="679363" cy="339443"/>
          </a:xfrm>
          <a:prstGeom prst="rect">
            <a:avLst/>
          </a:prstGeom>
        </p:spPr>
      </p:pic>
      <p:pic>
        <p:nvPicPr>
          <p:cNvPr id="54" name="Picture 53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1" r="90472" b="61273"/>
          <a:stretch/>
        </p:blipFill>
        <p:spPr>
          <a:xfrm>
            <a:off x="6784458" y="4949553"/>
            <a:ext cx="679363" cy="188580"/>
          </a:xfrm>
          <a:prstGeom prst="rect">
            <a:avLst/>
          </a:prstGeom>
        </p:spPr>
      </p:pic>
      <p:pic>
        <p:nvPicPr>
          <p:cNvPr id="55" name="Picture 54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8" r="90472" b="29286"/>
          <a:stretch/>
        </p:blipFill>
        <p:spPr>
          <a:xfrm>
            <a:off x="6759876" y="3039717"/>
            <a:ext cx="679363" cy="216868"/>
          </a:xfrm>
          <a:prstGeom prst="rect">
            <a:avLst/>
          </a:prstGeom>
        </p:spPr>
      </p:pic>
      <p:pic>
        <p:nvPicPr>
          <p:cNvPr id="56" name="Picture 55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4" r="90472" b="41000"/>
          <a:stretch/>
        </p:blipFill>
        <p:spPr>
          <a:xfrm>
            <a:off x="6784458" y="4195876"/>
            <a:ext cx="679363" cy="169721"/>
          </a:xfrm>
          <a:prstGeom prst="rect">
            <a:avLst/>
          </a:prstGeom>
        </p:spPr>
      </p:pic>
      <p:pic>
        <p:nvPicPr>
          <p:cNvPr id="57" name="Picture 56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1" r="90472" b="50913"/>
          <a:stretch/>
        </p:blipFill>
        <p:spPr>
          <a:xfrm>
            <a:off x="6759876" y="3315856"/>
            <a:ext cx="679363" cy="169722"/>
          </a:xfrm>
          <a:prstGeom prst="rect">
            <a:avLst/>
          </a:prstGeom>
        </p:spPr>
      </p:pic>
      <p:pic>
        <p:nvPicPr>
          <p:cNvPr id="58" name="Picture 57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5" r="90472" b="80782"/>
          <a:stretch/>
        </p:blipFill>
        <p:spPr>
          <a:xfrm>
            <a:off x="6706612" y="3773602"/>
            <a:ext cx="679363" cy="339443"/>
          </a:xfrm>
          <a:prstGeom prst="rect">
            <a:avLst/>
          </a:prstGeom>
        </p:spPr>
      </p:pic>
      <p:pic>
        <p:nvPicPr>
          <p:cNvPr id="59" name="Picture 58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58" r="90472" b="29286"/>
          <a:stretch/>
        </p:blipFill>
        <p:spPr>
          <a:xfrm>
            <a:off x="6784458" y="4453913"/>
            <a:ext cx="679363" cy="216868"/>
          </a:xfrm>
          <a:prstGeom prst="rect">
            <a:avLst/>
          </a:prstGeom>
        </p:spPr>
      </p:pic>
      <p:pic>
        <p:nvPicPr>
          <p:cNvPr id="60" name="Picture 59" descr="EPIC_method_overview_part1_v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1" r="90472" b="50913"/>
          <a:stretch/>
        </p:blipFill>
        <p:spPr>
          <a:xfrm>
            <a:off x="6784331" y="4729924"/>
            <a:ext cx="679363" cy="169722"/>
          </a:xfrm>
          <a:prstGeom prst="rect">
            <a:avLst/>
          </a:prstGeom>
        </p:spPr>
      </p:pic>
      <p:cxnSp>
        <p:nvCxnSpPr>
          <p:cNvPr id="61" name="Straight Arrow Connector 60"/>
          <p:cNvCxnSpPr/>
          <p:nvPr/>
        </p:nvCxnSpPr>
        <p:spPr>
          <a:xfrm>
            <a:off x="6210025" y="2835479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6210025" y="3140847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210025" y="3388584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10025" y="3647654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210025" y="3950198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210025" y="4256402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210025" y="4536901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210025" y="4783647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210025" y="5055630"/>
            <a:ext cx="517360" cy="9935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ight Brace 70"/>
          <p:cNvSpPr/>
          <p:nvPr/>
        </p:nvSpPr>
        <p:spPr>
          <a:xfrm>
            <a:off x="7385975" y="2675692"/>
            <a:ext cx="252168" cy="2462441"/>
          </a:xfrm>
          <a:prstGeom prst="rightBrace">
            <a:avLst>
              <a:gd name="adj1" fmla="val 65891"/>
              <a:gd name="adj2" fmla="val 50000"/>
            </a:avLst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1679740" y="2567214"/>
            <a:ext cx="121404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Cell suspension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549895" y="2494856"/>
            <a:ext cx="121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Capture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618691" y="1365019"/>
            <a:ext cx="1492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ctr">
              <a:buFont typeface="Arial"/>
              <a:buChar char="•"/>
            </a:pPr>
            <a:r>
              <a:rPr lang="en-US" sz="1600" dirty="0"/>
              <a:t>Retro-transcription</a:t>
            </a:r>
          </a:p>
          <a:p>
            <a:pPr marL="180975" indent="-180975" algn="ctr">
              <a:buFont typeface="Arial"/>
              <a:buChar char="•"/>
            </a:pPr>
            <a:r>
              <a:rPr lang="en-US" sz="1600" dirty="0"/>
              <a:t>Amplification</a:t>
            </a:r>
          </a:p>
          <a:p>
            <a:pPr marL="180975" indent="-180975" algn="ctr">
              <a:buFont typeface="Arial"/>
              <a:buChar char="•"/>
            </a:pPr>
            <a:r>
              <a:rPr lang="en-US" sz="1600" dirty="0"/>
              <a:t>Barcoding</a:t>
            </a:r>
          </a:p>
          <a:p>
            <a:pPr marL="180975" indent="-180975" algn="ctr">
              <a:buFont typeface="Arial"/>
              <a:buChar char="•"/>
            </a:pPr>
            <a:r>
              <a:rPr lang="en-US" sz="1600" dirty="0"/>
              <a:t>Library prep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165" y="3514508"/>
            <a:ext cx="930529" cy="73851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638143" y="3069296"/>
            <a:ext cx="12140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Sequencing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3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728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Flow </a:t>
            </a:r>
            <a:r>
              <a:rPr lang="en-US" sz="2400" dirty="0" err="1"/>
              <a:t>Cytometry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Load single cells on 96/384-well plates</a:t>
            </a:r>
          </a:p>
          <a:p>
            <a:pPr lvl="1"/>
            <a:r>
              <a:rPr lang="en-US" sz="2400" dirty="0"/>
              <a:t>RNA processing with Smart-Seq2 protocols</a:t>
            </a:r>
          </a:p>
          <a:p>
            <a:pPr lvl="1"/>
            <a:endParaRPr lang="en-US" sz="2400" dirty="0"/>
          </a:p>
          <a:p>
            <a:r>
              <a:rPr lang="en-US" sz="2400" dirty="0" err="1"/>
              <a:t>Fluidigm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Microfluidic device for cell capture and RNA processing</a:t>
            </a:r>
          </a:p>
          <a:p>
            <a:pPr lvl="1"/>
            <a:endParaRPr lang="en-US" sz="2400" dirty="0"/>
          </a:p>
          <a:p>
            <a:r>
              <a:rPr lang="en-US" sz="2400" dirty="0"/>
              <a:t>Drop-</a:t>
            </a:r>
            <a:r>
              <a:rPr lang="en-US" sz="2400" dirty="0" err="1"/>
              <a:t>Seq</a:t>
            </a:r>
            <a:r>
              <a:rPr lang="en-US" sz="2400" dirty="0"/>
              <a:t>:</a:t>
            </a:r>
          </a:p>
          <a:p>
            <a:pPr lvl="1"/>
            <a:r>
              <a:rPr lang="en-US" sz="2400" dirty="0"/>
              <a:t>Isolate cells in oil droplets with all the reagents for library preparation</a:t>
            </a:r>
          </a:p>
          <a:p>
            <a:pPr lvl="1"/>
            <a:endParaRPr lang="en-US" sz="2400" dirty="0"/>
          </a:p>
          <a:p>
            <a:r>
              <a:rPr lang="en-US" sz="2400" dirty="0"/>
              <a:t>Genome10x:</a:t>
            </a:r>
          </a:p>
          <a:p>
            <a:pPr lvl="1"/>
            <a:r>
              <a:rPr lang="en-US" sz="2400" dirty="0"/>
              <a:t>Optimized capture</a:t>
            </a:r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1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007263"/>
              </p:ext>
            </p:extLst>
          </p:nvPr>
        </p:nvGraphicFramePr>
        <p:xfrm>
          <a:off x="540783" y="1690330"/>
          <a:ext cx="8013294" cy="4359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9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42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9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5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025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Through-put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Main 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Main issues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386">
                <a:tc>
                  <a:txBody>
                    <a:bodyPr/>
                    <a:lstStyle/>
                    <a:p>
                      <a:r>
                        <a:rPr lang="en-US" sz="1600" dirty="0"/>
                        <a:t>Flow </a:t>
                      </a:r>
                      <a:r>
                        <a:rPr lang="en-US" sz="1600" dirty="0" err="1"/>
                        <a:t>cytometry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  <a:r>
                        <a:rPr lang="en-US" sz="1600" baseline="0" dirty="0"/>
                        <a:t> (100-1000 cells)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Quite high (5’000 genes detected)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Sorting, Staining,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63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Fluidigm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 </a:t>
                      </a:r>
                      <a:r>
                        <a:rPr lang="en-US" sz="1600" baseline="0" dirty="0"/>
                        <a:t>(100-1000 cells)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Quite</a:t>
                      </a:r>
                      <a:r>
                        <a:rPr lang="en-US" sz="1600" baseline="0" dirty="0"/>
                        <a:t> high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Automated capture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</a:t>
                      </a:r>
                      <a:r>
                        <a:rPr lang="en-US" sz="1600" baseline="0" dirty="0"/>
                        <a:t> rate of d</a:t>
                      </a:r>
                      <a:r>
                        <a:rPr lang="en-US" sz="1600" dirty="0"/>
                        <a:t>oublets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6386">
                <a:tc>
                  <a:txBody>
                    <a:bodyPr/>
                    <a:lstStyle/>
                    <a:p>
                      <a:r>
                        <a:rPr lang="en-US" sz="1600" dirty="0" err="1"/>
                        <a:t>DropSeq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 (10’000s cells)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Still less good coverage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High-throughput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Still lower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386">
                <a:tc>
                  <a:txBody>
                    <a:bodyPr/>
                    <a:lstStyle/>
                    <a:p>
                      <a:r>
                        <a:rPr lang="en-US" sz="1600" dirty="0"/>
                        <a:t>Genome10X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Very high</a:t>
                      </a:r>
                      <a:r>
                        <a:rPr lang="en-US" sz="1600" baseline="0" dirty="0"/>
                        <a:t> (10’000s cells)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Almost as good as flow cytometry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Automated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Still expensive, but increasingly taken as the technic of choice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625C-14B2-1745-BC17-76DF0E36AD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6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17386</TotalTime>
  <Words>2007</Words>
  <Application>Microsoft Macintosh PowerPoint</Application>
  <PresentationFormat>On-screen Show (4:3)</PresentationFormat>
  <Paragraphs>391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ヒラギノ角ゴ Pro W3</vt:lpstr>
      <vt:lpstr>Arial</vt:lpstr>
      <vt:lpstr>Calibri</vt:lpstr>
      <vt:lpstr>Courier</vt:lpstr>
      <vt:lpstr>Mangal</vt:lpstr>
      <vt:lpstr>Symbol</vt:lpstr>
      <vt:lpstr>Wingdings</vt:lpstr>
      <vt:lpstr>Office Theme</vt:lpstr>
      <vt:lpstr>Review on single-cell RNA-Seq</vt:lpstr>
      <vt:lpstr>Gene expression profiling</vt:lpstr>
      <vt:lpstr>RNA-Seq</vt:lpstr>
      <vt:lpstr>Single-cell RNA-Seq – Motivation</vt:lpstr>
      <vt:lpstr>Quantitative predictions of cell fractions from bulk gene expression</vt:lpstr>
      <vt:lpstr>Different methods</vt:lpstr>
      <vt:lpstr>4 - Introduction to single-cell RNA-Seq</vt:lpstr>
      <vt:lpstr>Different techniques</vt:lpstr>
      <vt:lpstr>Comparison</vt:lpstr>
      <vt:lpstr>Promises of single-cell RNA-Seq</vt:lpstr>
      <vt:lpstr>Promises of single-cell RNA-Seq</vt:lpstr>
      <vt:lpstr>Cell type identification – example of immune cell in zebrafish [Carmona,…, Gfeller Genome Research 2017]  </vt:lpstr>
      <vt:lpstr>Single-cell transcriptomics of lck+ cells in zebrafish</vt:lpstr>
      <vt:lpstr>Single-cell transcriptomics of lck+ cells in zebrafish</vt:lpstr>
      <vt:lpstr>Clustering</vt:lpstr>
      <vt:lpstr>Cluster annotation</vt:lpstr>
      <vt:lpstr>Cell-type identifications in single-cell RNA-Seq data</vt:lpstr>
      <vt:lpstr>Promises of single-cell RNA-Seq</vt:lpstr>
      <vt:lpstr>Differential expression between clusters</vt:lpstr>
      <vt:lpstr>Promises of single-cell RNA-Seq</vt:lpstr>
      <vt:lpstr>TCR reconstruction</vt:lpstr>
      <vt:lpstr>TCR reconstruction in the zebrafish example</vt:lpstr>
      <vt:lpstr>Promises of single-cell RNA-Seq</vt:lpstr>
      <vt:lpstr>Cellular differentiation</vt:lpstr>
      <vt:lpstr>Directionality in differentiation trajectories</vt:lpstr>
      <vt:lpstr>Single-cell RNA-Seq in cancer</vt:lpstr>
      <vt:lpstr>Single-cell RNA-Seq in cancer</vt:lpstr>
      <vt:lpstr>Single-cell RNA-Seq in cancer</vt:lpstr>
      <vt:lpstr>Tirosh et al.</vt:lpstr>
      <vt:lpstr>Single-cell RNA-Seq in cancer</vt:lpstr>
      <vt:lpstr>Single-cell RNA-Seq in cancer</vt:lpstr>
      <vt:lpstr>Summary</vt:lpstr>
      <vt:lpstr>Focus on immune cells in tumors</vt:lpstr>
      <vt:lpstr>Focus on immune cells in tumors</vt:lpstr>
      <vt:lpstr>Summary</vt:lpstr>
      <vt:lpstr>Specific challenges in single-cell RNA-Seq</vt:lpstr>
      <vt:lpstr>Main challenges in scRNA-Seq</vt:lpstr>
      <vt:lpstr>Summary</vt:lpstr>
      <vt:lpstr>Conclusion</vt:lpstr>
    </vt:vector>
  </TitlesOfParts>
  <Company>Universite de Lausanne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Cancer Genomics</dc:title>
  <dc:creator>David Gfeller</dc:creator>
  <cp:lastModifiedBy>David Gfeller</cp:lastModifiedBy>
  <cp:revision>122</cp:revision>
  <cp:lastPrinted>2016-11-17T19:27:15Z</cp:lastPrinted>
  <dcterms:created xsi:type="dcterms:W3CDTF">2016-11-07T06:17:21Z</dcterms:created>
  <dcterms:modified xsi:type="dcterms:W3CDTF">2018-11-08T13:33:28Z</dcterms:modified>
</cp:coreProperties>
</file>